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1"/>
  </p:handoutMasterIdLst>
  <p:sldIdLst>
    <p:sldId id="295" r:id="rId2"/>
    <p:sldId id="302" r:id="rId3"/>
    <p:sldId id="301" r:id="rId4"/>
    <p:sldId id="299" r:id="rId5"/>
    <p:sldId id="300" r:id="rId6"/>
    <p:sldId id="304" r:id="rId7"/>
    <p:sldId id="298" r:id="rId8"/>
    <p:sldId id="257" r:id="rId9"/>
    <p:sldId id="256" r:id="rId10"/>
    <p:sldId id="258" r:id="rId11"/>
    <p:sldId id="303" r:id="rId12"/>
    <p:sldId id="261" r:id="rId13"/>
    <p:sldId id="259" r:id="rId14"/>
    <p:sldId id="260" r:id="rId15"/>
    <p:sldId id="262" r:id="rId16"/>
    <p:sldId id="263" r:id="rId17"/>
    <p:sldId id="264" r:id="rId18"/>
    <p:sldId id="265" r:id="rId19"/>
    <p:sldId id="266" r:id="rId20"/>
    <p:sldId id="283" r:id="rId21"/>
    <p:sldId id="267" r:id="rId22"/>
    <p:sldId id="268" r:id="rId23"/>
    <p:sldId id="271" r:id="rId24"/>
    <p:sldId id="270" r:id="rId25"/>
    <p:sldId id="269" r:id="rId26"/>
    <p:sldId id="272" r:id="rId27"/>
    <p:sldId id="286" r:id="rId28"/>
    <p:sldId id="284" r:id="rId29"/>
    <p:sldId id="287" r:id="rId30"/>
    <p:sldId id="276" r:id="rId31"/>
    <p:sldId id="277" r:id="rId32"/>
    <p:sldId id="279" r:id="rId33"/>
    <p:sldId id="280" r:id="rId34"/>
    <p:sldId id="281" r:id="rId35"/>
    <p:sldId id="294" r:id="rId36"/>
    <p:sldId id="293" r:id="rId37"/>
    <p:sldId id="291" r:id="rId38"/>
    <p:sldId id="292" r:id="rId39"/>
    <p:sldId id="282" r:id="rId40"/>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2505" autoAdjust="0"/>
  </p:normalViewPr>
  <p:slideViewPr>
    <p:cSldViewPr>
      <p:cViewPr varScale="1">
        <p:scale>
          <a:sx n="66" d="100"/>
          <a:sy n="66" d="100"/>
        </p:scale>
        <p:origin x="-150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C256CE-189E-4CE8-A452-2334406F97DB}" type="datetimeFigureOut">
              <a:rPr lang="zh-TW" altLang="en-US" smtClean="0"/>
              <a:t>2012/11/27</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CAC300-8DEF-4D3E-8617-C0365265EAE5}" type="slidenum">
              <a:rPr lang="zh-TW" altLang="en-US" smtClean="0"/>
              <a:t>‹#›</a:t>
            </a:fld>
            <a:endParaRPr lang="zh-TW"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46ADFB0A-AAA2-4C60-9D47-D72243779E3C}" type="datetimeFigureOut">
              <a:rPr lang="zh-TW" altLang="en-US"/>
              <a:pPr>
                <a:defRPr/>
              </a:pPr>
              <a:t>2012/11/27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7E87B41-4B0F-4F01-BB79-9BFBF7E8E3FE}"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74597D0-0620-4BD2-8C5B-2CD5DF493087}" type="datetimeFigureOut">
              <a:rPr lang="zh-TW" altLang="en-US"/>
              <a:pPr>
                <a:defRPr/>
              </a:pPr>
              <a:t>2012/11/27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D87F602-8F76-465F-B6C7-58129AD130FA}"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F270B3F3-5661-481A-A033-215E14DEDFE1}" type="datetimeFigureOut">
              <a:rPr lang="zh-TW" altLang="en-US"/>
              <a:pPr>
                <a:defRPr/>
              </a:pPr>
              <a:t>2012/11/27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671E03C6-0214-46A9-AE1D-E3BC917B885F}" type="slidenum">
              <a:rPr lang="zh-TW" altLang="en-US"/>
              <a:pPr>
                <a:defRPr/>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2146A0D4-25F0-421B-8693-5436475552FE}" type="datetimeFigureOut">
              <a:rPr lang="zh-TW" altLang="en-US"/>
              <a:pPr>
                <a:defRPr/>
              </a:pPr>
              <a:t>2012/11/27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8891608-752B-4E2F-AA3E-163A0ACCB18B}" type="slidenum">
              <a:rPr lang="zh-TW" altLang="en-US"/>
              <a:pPr>
                <a:defRPr/>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2EC6A52-5A96-40CC-AC18-6E47CCD03E22}" type="datetimeFigureOut">
              <a:rPr lang="zh-TW" altLang="en-US"/>
              <a:pPr>
                <a:defRPr/>
              </a:pPr>
              <a:t>2012/11/27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644C206B-54A4-495A-B557-74F22F5E5062}"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4226FB2E-1A0C-4086-9FAE-0B6EECD5FC3F}" type="datetimeFigureOut">
              <a:rPr lang="zh-TW" altLang="en-US"/>
              <a:pPr>
                <a:defRPr/>
              </a:pPr>
              <a:t>2012/11/27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1DA50173-9726-42CC-93E6-BA75F0AEACB3}"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A6A921AA-53EA-45E0-9547-F3981FE4712D}" type="datetimeFigureOut">
              <a:rPr lang="zh-TW" altLang="en-US"/>
              <a:pPr>
                <a:defRPr/>
              </a:pPr>
              <a:t>2012/11/27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BD7E47F3-5CE2-46AF-B556-5315073E8AD9}"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30B40D98-6269-449F-AC8F-552F30E8C434}" type="datetimeFigureOut">
              <a:rPr lang="zh-TW" altLang="en-US"/>
              <a:pPr>
                <a:defRPr/>
              </a:pPr>
              <a:t>2012/11/27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1E6B8F75-3AC2-4C3F-BF66-B3446F694F4D}"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FE6FB8D3-0B11-4E15-8672-44A496D030F4}" type="datetimeFigureOut">
              <a:rPr lang="zh-TW" altLang="en-US"/>
              <a:pPr>
                <a:defRPr/>
              </a:pPr>
              <a:t>2012/11/27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A0158799-638D-46D1-B135-6F81D175DF93}"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B604722-0FBD-4B6C-9071-2884EB1B0F73}" type="datetimeFigureOut">
              <a:rPr lang="zh-TW" altLang="en-US"/>
              <a:pPr>
                <a:defRPr/>
              </a:pPr>
              <a:t>2012/11/27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24CAE33C-AD08-450A-AC26-879C5BBDA97F}"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C156FFE-EFC4-4DD3-A8C7-E4685528D64D}" type="datetimeFigureOut">
              <a:rPr lang="zh-TW" altLang="en-US"/>
              <a:pPr>
                <a:defRPr/>
              </a:pPr>
              <a:t>2012/11/27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56339C63-6E11-4FA6-89DB-7D77553D0E58}"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7146FD6F-AF6C-4E49-B7F8-7142BF39DA64}" type="datetimeFigureOut">
              <a:rPr lang="zh-TW" altLang="en-US"/>
              <a:pPr>
                <a:defRPr/>
              </a:pPr>
              <a:t>2012/11/27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17B3BF4E-5584-47D6-BDFA-7F01FE103AF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chjh.tn.edu.tw/edin_clothes/edinburgh.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edinburgh-tainan-2.blogspot.tw/2012/02/blog-post.html" TargetMode="External"/><Relationship Id="rId13" Type="http://schemas.openxmlformats.org/officeDocument/2006/relationships/hyperlink" Target="http://edinburgh-tainan-2.blogspot.tw/2011/12/halloween-vs-ghost-month.html" TargetMode="External"/><Relationship Id="rId18" Type="http://schemas.openxmlformats.org/officeDocument/2006/relationships/hyperlink" Target="http://edinburgh-tainan-2.blogspot.tw/2011/12/rugby.html" TargetMode="External"/><Relationship Id="rId3" Type="http://schemas.openxmlformats.org/officeDocument/2006/relationships/hyperlink" Target="http://edinburgh-tainan-2.blogspot.tw/2012/02/shrove-or-pancake.html" TargetMode="External"/><Relationship Id="rId21" Type="http://schemas.openxmlformats.org/officeDocument/2006/relationships/hyperlink" Target="http://edinburgh-tainan.blogspot.tw/2011/02/blog-post_02.html" TargetMode="External"/><Relationship Id="rId7" Type="http://schemas.openxmlformats.org/officeDocument/2006/relationships/hyperlink" Target="http://edinburgh-tainan-2.blogspot.tw/2012/04/g3-magic.html" TargetMode="External"/><Relationship Id="rId12" Type="http://schemas.openxmlformats.org/officeDocument/2006/relationships/hyperlink" Target="http://edinburgh-tainan-2.blogspot.tw/2012/01/g3-do-sixteen.html" TargetMode="External"/><Relationship Id="rId17" Type="http://schemas.openxmlformats.org/officeDocument/2006/relationships/hyperlink" Target="http://edinburgh-tainan-2.blogspot.tw/2012/07/happy-and-glorious.html" TargetMode="External"/><Relationship Id="rId2" Type="http://schemas.openxmlformats.org/officeDocument/2006/relationships/hyperlink" Target="http://edinburgh-tainan-2.blogspot.tw/2012/04/blog-post.html" TargetMode="External"/><Relationship Id="rId16" Type="http://schemas.openxmlformats.org/officeDocument/2006/relationships/hyperlink" Target="http://edinburgh-tainan-2.blogspot.tw/2011/11/remembrance-day_28.html" TargetMode="External"/><Relationship Id="rId20" Type="http://schemas.openxmlformats.org/officeDocument/2006/relationships/hyperlink" Target="http://edinburgh-tainan.blogspot.tw/2011/03/g1-tunisia-revolution.html" TargetMode="External"/><Relationship Id="rId1" Type="http://schemas.openxmlformats.org/officeDocument/2006/relationships/slideLayout" Target="../slideLayouts/slideLayout2.xml"/><Relationship Id="rId6" Type="http://schemas.openxmlformats.org/officeDocument/2006/relationships/hyperlink" Target="http://edinburgh-tainan.blogspot.tw/2010/12/blog-post_21.html" TargetMode="External"/><Relationship Id="rId11" Type="http://schemas.openxmlformats.org/officeDocument/2006/relationships/hyperlink" Target="http://edinburgh-tainan-2.blogspot.tw/2011/11/blog-post_30.html" TargetMode="External"/><Relationship Id="rId24" Type="http://schemas.openxmlformats.org/officeDocument/2006/relationships/hyperlink" Target="http://edinburgh-tainan-2.blogspot.tw/2011/12/blog-post_16.html" TargetMode="External"/><Relationship Id="rId5" Type="http://schemas.openxmlformats.org/officeDocument/2006/relationships/hyperlink" Target="http://edinburgh-tainan-2.blogspot.tw/2011/12/blog-post_08.html" TargetMode="External"/><Relationship Id="rId15" Type="http://schemas.openxmlformats.org/officeDocument/2006/relationships/hyperlink" Target="http://edinburgh-tainan-2.blogspot.tw/2011/12/st-andrews-day.html" TargetMode="External"/><Relationship Id="rId23" Type="http://schemas.openxmlformats.org/officeDocument/2006/relationships/hyperlink" Target="http://edinburgh-tainan-2.blogspot.tw/2011/12/g1-winter-solstice.html" TargetMode="External"/><Relationship Id="rId10" Type="http://schemas.openxmlformats.org/officeDocument/2006/relationships/hyperlink" Target="http://edinburgh-tainan-2.blogspot.tw/2011/12/g4our-sports-day-races.html" TargetMode="External"/><Relationship Id="rId19" Type="http://schemas.openxmlformats.org/officeDocument/2006/relationships/hyperlink" Target="http://edinburgh-tainan-2.blogspot.tw/2011/11/g3-about-famine-in-east-africa.html" TargetMode="External"/><Relationship Id="rId4" Type="http://schemas.openxmlformats.org/officeDocument/2006/relationships/hyperlink" Target="http://edinburgh-tainan-2.blogspot.tw/2012/02/blog-post_09.html" TargetMode="External"/><Relationship Id="rId9" Type="http://schemas.openxmlformats.org/officeDocument/2006/relationships/hyperlink" Target="http://edinburgh-tainan-2.blogspot.tw/2012/01/blog-post_2324.html" TargetMode="External"/><Relationship Id="rId14" Type="http://schemas.openxmlformats.org/officeDocument/2006/relationships/hyperlink" Target="http://edinburgh-tainan-2.blogspot.tw/2011/12/republic-of-china-and-peoples-republic.html" TargetMode="External"/><Relationship Id="rId22" Type="http://schemas.openxmlformats.org/officeDocument/2006/relationships/hyperlink" Target="http://edinburgh-tainan.blogspot.tw/2011/01/burns-supper.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edinburgh-tainan-2.blogspot.tw/2011/10/to-with-love.html" TargetMode="External"/><Relationship Id="rId2" Type="http://schemas.openxmlformats.org/officeDocument/2006/relationships/hyperlink" Target="http://edinburgh-tainan.blogspot.tw/2010/12/christmas-cards-from-jhongsiao.html" TargetMode="Externa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edinburgh-tainan.blogspot.tw/2011/03/do-i-look-more-scottish-in-kilt.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MVI_6525.M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20110519-&#35069;&#20316;shortbread.m4v"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hyperlink" Target="http://edinburgh-tainan.blogspot.tw/2011/03/raising-money-for-japan.html" TargetMode="External"/><Relationship Id="rId2" Type="http://schemas.openxmlformats.org/officeDocument/2006/relationships/hyperlink" Target="http://edinburgh-tainan.blogspot.tw/2011/03/pray-for-peace-in-japan.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chjh-exchange.blogspot.tw/" TargetMode="External"/><Relationship Id="rId2" Type="http://schemas.openxmlformats.org/officeDocument/2006/relationships/hyperlink" Target="http://chjhenglish.uclass.com.tw/"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011882"/>
          </a:xfrm>
        </p:spPr>
        <p:txBody>
          <a:bodyPr/>
          <a:lstStyle/>
          <a:p>
            <a:r>
              <a:rPr lang="en-US" altLang="zh-TW" sz="5000" b="1" dirty="0" smtClean="0"/>
              <a:t>101</a:t>
            </a:r>
            <a:r>
              <a:rPr lang="zh-TW" altLang="en-US" sz="5000" b="1" dirty="0" smtClean="0"/>
              <a:t>學年度臺南市忠孝國中</a:t>
            </a:r>
            <a:r>
              <a:rPr lang="en-US" altLang="zh-TW" sz="5000" b="1" dirty="0" smtClean="0"/>
              <a:t/>
            </a:r>
            <a:br>
              <a:rPr lang="en-US" altLang="zh-TW" sz="5000" b="1" dirty="0" smtClean="0"/>
            </a:br>
            <a:r>
              <a:rPr lang="zh-TW" altLang="en-US" sz="5000" b="1" dirty="0" smtClean="0"/>
              <a:t>推動</a:t>
            </a:r>
            <a:r>
              <a:rPr lang="zh-TW" altLang="en-US" sz="5000" b="1" dirty="0" smtClean="0"/>
              <a:t>英語教學成效分享</a:t>
            </a:r>
            <a:r>
              <a:rPr lang="zh-TW" altLang="en-US" dirty="0" smtClean="0"/>
              <a:t/>
            </a:r>
            <a:br>
              <a:rPr lang="zh-TW" altLang="en-US" dirty="0" smtClean="0"/>
            </a:br>
            <a:r>
              <a:rPr lang="en-US" altLang="zh-TW" dirty="0" smtClean="0"/>
              <a:t/>
            </a:r>
            <a:br>
              <a:rPr lang="en-US" altLang="zh-TW" dirty="0" smtClean="0"/>
            </a:br>
            <a:r>
              <a:rPr lang="en-US" altLang="zh-TW" sz="3500" dirty="0" smtClean="0"/>
              <a:t>101.11.30</a:t>
            </a:r>
            <a:r>
              <a:rPr lang="de-DE" sz="3500" dirty="0" smtClean="0"/>
              <a:t/>
            </a:r>
            <a:br>
              <a:rPr lang="de-DE" sz="3500" dirty="0" smtClean="0"/>
            </a:br>
            <a:r>
              <a:rPr lang="zh-TW" altLang="en-US" sz="3500" dirty="0" smtClean="0"/>
              <a:t>英語</a:t>
            </a:r>
            <a:r>
              <a:rPr lang="zh-TW" altLang="en-US" sz="3500" dirty="0" smtClean="0"/>
              <a:t>科 莊筱芸</a:t>
            </a:r>
            <a:endParaRPr lang="zh-TW" altLang="en-US" sz="3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8596" y="1071562"/>
            <a:ext cx="8501122" cy="5429272"/>
          </a:xfrm>
        </p:spPr>
        <p:txBody>
          <a:bodyPr rtlCol="0">
            <a:normAutofit fontScale="90000"/>
          </a:bodyPr>
          <a:lstStyle/>
          <a:p>
            <a:pPr algn="l" eaLnBrk="1" fontAlgn="auto" hangingPunct="1">
              <a:spcAft>
                <a:spcPts val="0"/>
              </a:spcAft>
              <a:defRPr/>
            </a:pPr>
            <a:r>
              <a:rPr lang="zh-TW" altLang="en-US" sz="5000" b="1" dirty="0" smtClean="0">
                <a:solidFill>
                  <a:srgbClr val="FF0000"/>
                </a:solidFill>
              </a:rPr>
              <a:t>能成功於學校內推動國際教育</a:t>
            </a:r>
            <a:r>
              <a:rPr lang="en-US" altLang="zh-TW" sz="5000" b="1" dirty="0" smtClean="0">
                <a:solidFill>
                  <a:srgbClr val="FF0000"/>
                </a:solidFill>
              </a:rPr>
              <a:t/>
            </a:r>
            <a:br>
              <a:rPr lang="en-US" altLang="zh-TW" sz="5000" b="1" dirty="0" smtClean="0">
                <a:solidFill>
                  <a:srgbClr val="FF0000"/>
                </a:solidFill>
              </a:rPr>
            </a:br>
            <a:r>
              <a:rPr lang="zh-TW" altLang="en-US" sz="5000" b="1" dirty="0" smtClean="0">
                <a:solidFill>
                  <a:srgbClr val="FF0000"/>
                </a:solidFill>
              </a:rPr>
              <a:t>活動關鍵</a:t>
            </a:r>
            <a:r>
              <a:rPr lang="en-US" altLang="zh-TW" sz="5000" b="1" dirty="0" smtClean="0">
                <a:solidFill>
                  <a:srgbClr val="FF0000"/>
                </a:solidFill>
              </a:rPr>
              <a:t>:</a:t>
            </a:r>
            <a:r>
              <a:rPr lang="en-US" altLang="zh-TW" b="1" dirty="0" smtClean="0"/>
              <a:t/>
            </a:r>
            <a:br>
              <a:rPr lang="en-US" altLang="zh-TW" b="1" dirty="0" smtClean="0"/>
            </a:br>
            <a:r>
              <a:rPr lang="en-US" altLang="zh-TW" b="1" dirty="0" smtClean="0"/>
              <a:t/>
            </a:r>
            <a:br>
              <a:rPr lang="en-US" altLang="zh-TW" b="1" dirty="0" smtClean="0"/>
            </a:br>
            <a:r>
              <a:rPr lang="en-US" altLang="zh-TW" sz="3900" b="1" dirty="0" smtClean="0"/>
              <a:t>1. Global perspectives /</a:t>
            </a:r>
            <a:r>
              <a:rPr lang="zh-TW" altLang="en-US" sz="3900" b="1" dirty="0" smtClean="0"/>
              <a:t>擁有國際觀</a:t>
            </a:r>
            <a:r>
              <a:rPr lang="en-US" altLang="zh-TW" sz="3900" b="1" dirty="0" smtClean="0"/>
              <a:t/>
            </a:r>
            <a:br>
              <a:rPr lang="en-US" altLang="zh-TW" sz="3900" b="1" dirty="0" smtClean="0"/>
            </a:br>
            <a:r>
              <a:rPr lang="en-US" altLang="zh-TW" sz="3900" b="1" dirty="0" smtClean="0"/>
              <a:t>2. Determined &amp; Hardworking</a:t>
            </a:r>
            <a:br>
              <a:rPr lang="en-US" altLang="zh-TW" sz="3900" b="1" dirty="0" smtClean="0"/>
            </a:br>
            <a:r>
              <a:rPr lang="en-US" altLang="zh-TW" sz="3900" b="1" dirty="0" smtClean="0"/>
              <a:t>    /</a:t>
            </a:r>
            <a:r>
              <a:rPr lang="zh-TW" altLang="en-US" sz="3900" b="1" dirty="0" smtClean="0"/>
              <a:t>有毅力且努力不懈</a:t>
            </a:r>
            <a:r>
              <a:rPr lang="en-US" altLang="zh-TW" sz="3900" b="1" dirty="0" smtClean="0"/>
              <a:t/>
            </a:r>
            <a:br>
              <a:rPr lang="en-US" altLang="zh-TW" sz="3900" b="1" dirty="0" smtClean="0"/>
            </a:br>
            <a:r>
              <a:rPr lang="en-US" altLang="zh-TW" sz="3900" b="1" dirty="0" smtClean="0"/>
              <a:t>3. Broad-mindedness /</a:t>
            </a:r>
            <a:r>
              <a:rPr lang="zh-TW" altLang="en-US" sz="3900" b="1" dirty="0" smtClean="0"/>
              <a:t>包容力</a:t>
            </a:r>
            <a:r>
              <a:rPr lang="en-US" altLang="zh-TW" sz="3900" b="1" dirty="0" smtClean="0"/>
              <a:t/>
            </a:r>
            <a:br>
              <a:rPr lang="en-US" altLang="zh-TW" sz="3900" b="1" dirty="0" smtClean="0"/>
            </a:br>
            <a:r>
              <a:rPr lang="en-US" altLang="zh-TW" sz="3900" b="1" dirty="0" smtClean="0"/>
              <a:t>4. Strong sense of national identity</a:t>
            </a:r>
            <a:br>
              <a:rPr lang="en-US" altLang="zh-TW" sz="3900" b="1" dirty="0" smtClean="0"/>
            </a:br>
            <a:r>
              <a:rPr lang="en-US" altLang="zh-TW" sz="3900" b="1" dirty="0" smtClean="0"/>
              <a:t>    /</a:t>
            </a:r>
            <a:r>
              <a:rPr lang="zh-TW" altLang="en-US" sz="3900" b="1" dirty="0" smtClean="0"/>
              <a:t>擁有國家認同感</a:t>
            </a:r>
            <a:r>
              <a:rPr lang="en-US" altLang="zh-TW" sz="3900" b="1" dirty="0" smtClean="0"/>
              <a:t/>
            </a:r>
            <a:br>
              <a:rPr lang="en-US" altLang="zh-TW" sz="3900" b="1" dirty="0" smtClean="0"/>
            </a:br>
            <a:r>
              <a:rPr lang="en-US" altLang="zh-TW" sz="3900" b="1" dirty="0" smtClean="0"/>
              <a:t>5. Hospitality /</a:t>
            </a:r>
            <a:r>
              <a:rPr lang="zh-TW" altLang="en-US" sz="3900" b="1" dirty="0" smtClean="0"/>
              <a:t>好客</a:t>
            </a:r>
            <a:r>
              <a:rPr lang="en-US" altLang="zh-TW" dirty="0" smtClean="0"/>
              <a:t/>
            </a:r>
            <a:br>
              <a:rPr lang="en-US" altLang="zh-TW" dirty="0" smtClean="0"/>
            </a:br>
            <a:r>
              <a:rPr lang="en-US" altLang="zh-TW" dirty="0" smtClean="0"/>
              <a:t/>
            </a:r>
            <a:br>
              <a:rPr lang="en-US" altLang="zh-TW" dirty="0" smtClean="0"/>
            </a:br>
            <a:endParaRPr lang="zh-TW" alt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實施方式</a:t>
            </a:r>
            <a:endParaRPr lang="zh-TW" altLang="en-US" b="1" dirty="0"/>
          </a:p>
        </p:txBody>
      </p:sp>
      <p:sp>
        <p:nvSpPr>
          <p:cNvPr id="3" name="內容版面配置區 2"/>
          <p:cNvSpPr>
            <a:spLocks noGrp="1"/>
          </p:cNvSpPr>
          <p:nvPr>
            <p:ph idx="1"/>
          </p:nvPr>
        </p:nvSpPr>
        <p:spPr/>
        <p:txBody>
          <a:bodyPr/>
          <a:lstStyle/>
          <a:p>
            <a:r>
              <a:rPr lang="zh-TW" altLang="en-US" dirty="0" smtClean="0"/>
              <a:t>上、下學期開設「英國愛丁堡國際交流」社團，於學期初公開招募並甄選社員，對象為本校二年級學生，社團成員不超過</a:t>
            </a:r>
            <a:r>
              <a:rPr lang="en-US" altLang="zh-TW" dirty="0" smtClean="0"/>
              <a:t>16</a:t>
            </a:r>
            <a:r>
              <a:rPr lang="zh-TW" altLang="en-US" dirty="0" smtClean="0"/>
              <a:t>人，學生分為四組。</a:t>
            </a:r>
            <a:endParaRPr lang="en-US" altLang="zh-TW" dirty="0" smtClean="0"/>
          </a:p>
          <a:p>
            <a:r>
              <a:rPr lang="zh-TW" altLang="en-US" dirty="0" smtClean="0"/>
              <a:t>每次社團上課重點分為兩部分</a:t>
            </a:r>
            <a:r>
              <a:rPr lang="en-US" altLang="zh-TW" dirty="0" smtClean="0"/>
              <a:t>:</a:t>
            </a:r>
          </a:p>
          <a:p>
            <a:pPr>
              <a:buNone/>
            </a:pPr>
            <a:r>
              <a:rPr lang="en-US" altLang="zh-TW" dirty="0" smtClean="0"/>
              <a:t>    1. </a:t>
            </a:r>
            <a:r>
              <a:rPr lang="zh-TW" altLang="en-US" dirty="0" smtClean="0"/>
              <a:t>主題教學</a:t>
            </a:r>
            <a:r>
              <a:rPr lang="en-US" altLang="zh-TW" dirty="0" smtClean="0"/>
              <a:t>:</a:t>
            </a:r>
            <a:r>
              <a:rPr lang="zh-TW" altLang="en-US" dirty="0" smtClean="0"/>
              <a:t>各小組針對該主題討論報告內容、執行方式及成果呈現方式。</a:t>
            </a:r>
            <a:endParaRPr lang="en-US" altLang="zh-TW" dirty="0" smtClean="0"/>
          </a:p>
          <a:p>
            <a:pPr>
              <a:buNone/>
            </a:pPr>
            <a:r>
              <a:rPr lang="en-US" altLang="zh-TW" dirty="0" smtClean="0"/>
              <a:t>    2. </a:t>
            </a:r>
            <a:r>
              <a:rPr lang="zh-TW" altLang="en-US" dirty="0" smtClean="0"/>
              <a:t>閱讀並且回覆部落格文章。</a:t>
            </a:r>
            <a:endParaRPr lang="en-US" altLang="zh-TW" dirty="0" smtClean="0"/>
          </a:p>
          <a:p>
            <a:endParaRPr lang="en-US" altLang="zh-TW" dirty="0" smtClean="0"/>
          </a:p>
          <a:p>
            <a:endParaRPr lang="en-US" altLang="zh-TW" dirty="0" smtClean="0"/>
          </a:p>
          <a:p>
            <a:endParaRPr lang="zh-TW"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a:xfrm>
            <a:off x="357188" y="214313"/>
            <a:ext cx="8229600" cy="5572125"/>
          </a:xfrm>
        </p:spPr>
        <p:txBody>
          <a:bodyPr/>
          <a:lstStyle/>
          <a:p>
            <a:pPr algn="l" eaLnBrk="1" hangingPunct="1"/>
            <a:r>
              <a:rPr lang="en-US" altLang="zh-TW" b="1" i="1" dirty="0" smtClean="0"/>
              <a:t>Four Stages:</a:t>
            </a:r>
            <a:br>
              <a:rPr lang="en-US" altLang="zh-TW" b="1" i="1" dirty="0" smtClean="0"/>
            </a:br>
            <a:r>
              <a:rPr lang="en-US" altLang="zh-TW" dirty="0" smtClean="0"/>
              <a:t>Stage 1: Get to know each other</a:t>
            </a:r>
            <a:br>
              <a:rPr lang="en-US" altLang="zh-TW" dirty="0" smtClean="0"/>
            </a:br>
            <a:r>
              <a:rPr lang="en-US" altLang="zh-TW" dirty="0" smtClean="0"/>
              <a:t>Stage 2: Edinburgh Week</a:t>
            </a:r>
            <a:br>
              <a:rPr lang="en-US" altLang="zh-TW" dirty="0" smtClean="0"/>
            </a:br>
            <a:r>
              <a:rPr lang="en-US" altLang="zh-TW" dirty="0" smtClean="0"/>
              <a:t>Stage 3: GWC pupils’ exchange trip to Taiwan (In-bound)</a:t>
            </a:r>
            <a:br>
              <a:rPr lang="en-US" altLang="zh-TW" dirty="0" smtClean="0"/>
            </a:br>
            <a:r>
              <a:rPr lang="en-US" altLang="zh-TW" dirty="0" smtClean="0"/>
              <a:t>Stage 4: CHJH pupils’ exchange trip to GWC (Out-bound)</a:t>
            </a:r>
            <a:br>
              <a:rPr lang="en-US" altLang="zh-TW" dirty="0" smtClean="0"/>
            </a:br>
            <a:endParaRPr lang="zh-TW" altLang="en-US" dirty="0" smtClean="0"/>
          </a:p>
        </p:txBody>
      </p:sp>
      <p:pic>
        <p:nvPicPr>
          <p:cNvPr id="5123" name="Picture 2" descr="http://www.pogo.ca/_media/Image/ways-to-help/schoolrun/girl%20climbing%20stairs.png"/>
          <p:cNvPicPr>
            <a:picLocks noChangeAspect="1" noChangeArrowheads="1"/>
          </p:cNvPicPr>
          <p:nvPr/>
        </p:nvPicPr>
        <p:blipFill>
          <a:blip r:embed="rId2"/>
          <a:srcRect/>
          <a:stretch>
            <a:fillRect/>
          </a:stretch>
        </p:blipFill>
        <p:spPr bwMode="auto">
          <a:xfrm>
            <a:off x="6643688" y="4429125"/>
            <a:ext cx="1922462" cy="221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7188" y="428625"/>
            <a:ext cx="8429625" cy="1285875"/>
          </a:xfrm>
        </p:spPr>
        <p:txBody>
          <a:bodyPr rtlCol="0">
            <a:normAutofit fontScale="90000"/>
          </a:bodyPr>
          <a:lstStyle/>
          <a:p>
            <a:pPr eaLnBrk="1" fontAlgn="auto" hangingPunct="1">
              <a:spcAft>
                <a:spcPts val="0"/>
              </a:spcAft>
              <a:defRPr/>
            </a:pPr>
            <a:r>
              <a:rPr lang="en-US" altLang="zh-TW" b="1" dirty="0" smtClean="0"/>
              <a:t>Stage One: Get to know each other  </a:t>
            </a:r>
            <a:br>
              <a:rPr lang="en-US" altLang="zh-TW" b="1" dirty="0" smtClean="0"/>
            </a:br>
            <a:endParaRPr lang="zh-TW" altLang="en-US" b="1" dirty="0" smtClean="0"/>
          </a:p>
        </p:txBody>
      </p:sp>
      <p:sp>
        <p:nvSpPr>
          <p:cNvPr id="3" name="內容版面配置區 2"/>
          <p:cNvSpPr>
            <a:spLocks noGrp="1"/>
          </p:cNvSpPr>
          <p:nvPr>
            <p:ph idx="1"/>
          </p:nvPr>
        </p:nvSpPr>
        <p:spPr>
          <a:xfrm>
            <a:off x="428625" y="2000250"/>
            <a:ext cx="8358188" cy="4357688"/>
          </a:xfrm>
        </p:spPr>
        <p:txBody>
          <a:bodyPr rtlCol="0">
            <a:normAutofit/>
          </a:bodyPr>
          <a:lstStyle/>
          <a:p>
            <a:pPr eaLnBrk="1" fontAlgn="auto" hangingPunct="1">
              <a:spcAft>
                <a:spcPts val="0"/>
              </a:spcAft>
              <a:buFont typeface="Arial" pitchFamily="34" charset="0"/>
              <a:buNone/>
              <a:defRPr/>
            </a:pPr>
            <a:r>
              <a:rPr lang="en-US" altLang="zh-TW" sz="5000" b="1" i="1" dirty="0" smtClean="0">
                <a:solidFill>
                  <a:srgbClr val="0000FF"/>
                </a:solidFill>
              </a:rPr>
              <a:t>Blog (</a:t>
            </a:r>
            <a:r>
              <a:rPr lang="zh-TW" altLang="en-US" sz="5000" b="1" i="1" dirty="0" smtClean="0">
                <a:solidFill>
                  <a:srgbClr val="0000FF"/>
                </a:solidFill>
              </a:rPr>
              <a:t>部落格</a:t>
            </a:r>
            <a:r>
              <a:rPr lang="en-US" altLang="zh-TW" sz="5000" b="1" i="1" dirty="0" smtClean="0">
                <a:solidFill>
                  <a:srgbClr val="0000FF"/>
                </a:solidFill>
              </a:rPr>
              <a:t>)</a:t>
            </a:r>
          </a:p>
          <a:p>
            <a:pPr eaLnBrk="1" fontAlgn="auto" hangingPunct="1">
              <a:spcAft>
                <a:spcPts val="0"/>
              </a:spcAft>
              <a:buFont typeface="Arial" pitchFamily="34" charset="0"/>
              <a:buNone/>
              <a:defRPr/>
            </a:pPr>
            <a:r>
              <a:rPr lang="en-US" sz="2700" dirty="0" smtClean="0">
                <a:hlinkClick r:id="rId2"/>
              </a:rPr>
              <a:t>http://www.chjh.tn.edu.tw/edin_clothes/edinburgh.html</a:t>
            </a:r>
            <a:endParaRPr lang="en-US" altLang="zh-TW" sz="2700" b="1" i="1" dirty="0" smtClean="0"/>
          </a:p>
          <a:p>
            <a:pPr eaLnBrk="1" fontAlgn="auto" hangingPunct="1">
              <a:spcAft>
                <a:spcPts val="0"/>
              </a:spcAft>
              <a:buFont typeface="Arial" pitchFamily="34" charset="0"/>
              <a:buNone/>
              <a:defRPr/>
            </a:pPr>
            <a:endParaRPr lang="en-US" altLang="zh-TW" dirty="0" smtClean="0"/>
          </a:p>
          <a:p>
            <a:pPr eaLnBrk="1" fontAlgn="auto" hangingPunct="1">
              <a:spcAft>
                <a:spcPts val="0"/>
              </a:spcAft>
              <a:buFont typeface="Arial" pitchFamily="34" charset="0"/>
              <a:buNone/>
              <a:defRPr/>
            </a:pPr>
            <a:r>
              <a:rPr lang="en-US" altLang="zh-TW" b="1" dirty="0" smtClean="0">
                <a:solidFill>
                  <a:srgbClr val="FF0000"/>
                </a:solidFill>
              </a:rPr>
              <a:t>Benefits:</a:t>
            </a:r>
            <a:r>
              <a:rPr lang="en-US" altLang="zh-TW" dirty="0" smtClean="0"/>
              <a:t> </a:t>
            </a:r>
          </a:p>
          <a:p>
            <a:pPr marL="514350" indent="-514350" eaLnBrk="1" fontAlgn="auto" hangingPunct="1">
              <a:spcAft>
                <a:spcPts val="0"/>
              </a:spcAft>
              <a:buFont typeface="Arial" pitchFamily="34" charset="0"/>
              <a:buAutoNum type="arabicPeriod"/>
              <a:defRPr/>
            </a:pPr>
            <a:r>
              <a:rPr lang="en-US" altLang="zh-TW" dirty="0" smtClean="0"/>
              <a:t>Timely </a:t>
            </a:r>
          </a:p>
          <a:p>
            <a:pPr marL="514350" indent="-514350" eaLnBrk="1" fontAlgn="auto" hangingPunct="1">
              <a:spcAft>
                <a:spcPts val="0"/>
              </a:spcAft>
              <a:buFont typeface="Arial" pitchFamily="34" charset="0"/>
              <a:buAutoNum type="arabicPeriod"/>
              <a:defRPr/>
            </a:pPr>
            <a:r>
              <a:rPr lang="en-US" altLang="zh-TW" dirty="0" smtClean="0"/>
              <a:t>First-hand sources </a:t>
            </a:r>
          </a:p>
          <a:p>
            <a:pPr marL="514350" indent="-514350" eaLnBrk="1" fontAlgn="auto" hangingPunct="1">
              <a:spcAft>
                <a:spcPts val="0"/>
              </a:spcAft>
              <a:buFont typeface="Arial" pitchFamily="34" charset="0"/>
              <a:buAutoNum type="arabicPeriod"/>
              <a:defRPr/>
            </a:pPr>
            <a:r>
              <a:rPr lang="en-US" altLang="zh-TW" dirty="0" smtClean="0"/>
              <a:t>More chances to practice the foreign language</a:t>
            </a:r>
          </a:p>
          <a:p>
            <a:pPr marL="514350" indent="-514350" eaLnBrk="1" fontAlgn="auto" hangingPunct="1">
              <a:spcAft>
                <a:spcPts val="0"/>
              </a:spcAft>
              <a:buFont typeface="Arial" pitchFamily="34" charset="0"/>
              <a:buNone/>
              <a:defRPr/>
            </a:pPr>
            <a:endParaRPr lang="en-US" altLang="zh-TW" dirty="0" smtClean="0"/>
          </a:p>
          <a:p>
            <a:pPr marL="514350" indent="-514350" eaLnBrk="1" fontAlgn="auto" hangingPunct="1">
              <a:spcAft>
                <a:spcPts val="0"/>
              </a:spcAft>
              <a:buFont typeface="Arial" pitchFamily="34" charset="0"/>
              <a:buNone/>
              <a:defRPr/>
            </a:pPr>
            <a:endParaRPr lang="en-US" altLang="zh-TW" dirty="0" smtClean="0"/>
          </a:p>
          <a:p>
            <a:pPr eaLnBrk="1" fontAlgn="auto" hangingPunct="1">
              <a:spcAft>
                <a:spcPts val="0"/>
              </a:spcAft>
              <a:buFont typeface="Arial" pitchFamily="34" charset="0"/>
              <a:buNone/>
              <a:defRPr/>
            </a:pPr>
            <a:endParaRPr lang="en-US" altLang="zh-TW" dirty="0" smtClean="0"/>
          </a:p>
          <a:p>
            <a:pPr marL="514350" indent="-514350" eaLnBrk="1" fontAlgn="auto" hangingPunct="1">
              <a:spcAft>
                <a:spcPts val="0"/>
              </a:spcAft>
              <a:buFont typeface="Arial" pitchFamily="34" charset="0"/>
              <a:buNone/>
              <a:defRPr/>
            </a:pPr>
            <a:endParaRPr lang="en-US" altLang="zh-TW" dirty="0" smtClean="0"/>
          </a:p>
          <a:p>
            <a:pPr marL="514350" indent="-514350" eaLnBrk="1" fontAlgn="auto" hangingPunct="1">
              <a:spcAft>
                <a:spcPts val="0"/>
              </a:spcAft>
              <a:buFont typeface="Arial" pitchFamily="34" charset="0"/>
              <a:buNone/>
              <a:defRPr/>
            </a:pPr>
            <a:endParaRPr lang="en-US" altLang="zh-TW" dirty="0" smtClean="0"/>
          </a:p>
          <a:p>
            <a:pPr marL="514350" indent="-514350" eaLnBrk="1" fontAlgn="auto" hangingPunct="1">
              <a:spcAft>
                <a:spcPts val="0"/>
              </a:spcAft>
              <a:buFont typeface="Arial" pitchFamily="34" charset="0"/>
              <a:buNone/>
              <a:defRPr/>
            </a:pPr>
            <a:endParaRPr lang="en-US" altLang="zh-TW" dirty="0" smtClean="0"/>
          </a:p>
          <a:p>
            <a:pPr marL="514350" indent="-514350" eaLnBrk="1" fontAlgn="auto" hangingPunct="1">
              <a:spcAft>
                <a:spcPts val="0"/>
              </a:spcAft>
              <a:buFont typeface="Arial" pitchFamily="34" charset="0"/>
              <a:buNone/>
              <a:defRPr/>
            </a:pPr>
            <a:endParaRPr lang="zh-TW"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85750"/>
            <a:ext cx="8401050" cy="6215063"/>
          </a:xfrm>
        </p:spPr>
        <p:txBody>
          <a:bodyPr rtlCol="0">
            <a:normAutofit fontScale="85000" lnSpcReduction="20000"/>
          </a:bodyPr>
          <a:lstStyle/>
          <a:p>
            <a:pPr eaLnBrk="1" fontAlgn="auto" hangingPunct="1">
              <a:spcAft>
                <a:spcPts val="0"/>
              </a:spcAft>
              <a:buFont typeface="Arial" pitchFamily="34" charset="0"/>
              <a:buNone/>
              <a:defRPr/>
            </a:pPr>
            <a:r>
              <a:rPr lang="en-US" altLang="zh-TW" sz="4100" b="1" i="1" dirty="0" smtClean="0"/>
              <a:t>Pupils can share:</a:t>
            </a:r>
          </a:p>
          <a:p>
            <a:pPr marL="514350" indent="-514350" eaLnBrk="1" fontAlgn="auto" hangingPunct="1">
              <a:spcAft>
                <a:spcPts val="0"/>
              </a:spcAft>
              <a:buFont typeface="Arial" pitchFamily="34" charset="0"/>
              <a:buAutoNum type="arabicPeriod"/>
              <a:defRPr/>
            </a:pPr>
            <a:r>
              <a:rPr lang="en-US" altLang="zh-TW" dirty="0" smtClean="0"/>
              <a:t>Daily  life /</a:t>
            </a:r>
            <a:r>
              <a:rPr lang="zh-TW" altLang="en-US" dirty="0" smtClean="0"/>
              <a:t>日常生活</a:t>
            </a:r>
            <a:endParaRPr lang="en-US" altLang="zh-TW" dirty="0" smtClean="0"/>
          </a:p>
          <a:p>
            <a:pPr marL="514350" indent="-514350" eaLnBrk="1" fontAlgn="auto" hangingPunct="1">
              <a:spcAft>
                <a:spcPts val="0"/>
              </a:spcAft>
              <a:buFont typeface="Arial" pitchFamily="34" charset="0"/>
              <a:buNone/>
              <a:defRPr/>
            </a:pPr>
            <a:r>
              <a:rPr lang="en-US" altLang="zh-TW" dirty="0" smtClean="0"/>
              <a:t>      </a:t>
            </a:r>
            <a:r>
              <a:rPr lang="en-US" altLang="zh-TW" dirty="0" smtClean="0">
                <a:hlinkClick r:id="rId2"/>
              </a:rPr>
              <a:t>Snow</a:t>
            </a:r>
            <a:r>
              <a:rPr lang="en-US" altLang="zh-TW" dirty="0" smtClean="0"/>
              <a:t>  </a:t>
            </a:r>
            <a:r>
              <a:rPr lang="en-US" altLang="zh-TW" dirty="0" smtClean="0">
                <a:hlinkClick r:id="rId3"/>
              </a:rPr>
              <a:t>Shrove Tuesday</a:t>
            </a:r>
            <a:r>
              <a:rPr lang="en-US" altLang="zh-TW" dirty="0" smtClean="0"/>
              <a:t>  </a:t>
            </a:r>
            <a:r>
              <a:rPr lang="en-US" altLang="zh-TW" dirty="0" smtClean="0">
                <a:hlinkClick r:id="rId4"/>
              </a:rPr>
              <a:t>Dinner</a:t>
            </a:r>
            <a:r>
              <a:rPr lang="en-US" altLang="zh-TW" dirty="0" smtClean="0"/>
              <a:t>  </a:t>
            </a:r>
            <a:r>
              <a:rPr lang="en-US" altLang="zh-TW" dirty="0" smtClean="0">
                <a:hlinkClick r:id="rId5"/>
              </a:rPr>
              <a:t>Windy</a:t>
            </a:r>
            <a:r>
              <a:rPr lang="en-US" altLang="zh-TW" dirty="0" smtClean="0"/>
              <a:t>   </a:t>
            </a:r>
          </a:p>
          <a:p>
            <a:pPr marL="514350" indent="-514350" eaLnBrk="1" fontAlgn="auto" hangingPunct="1">
              <a:spcAft>
                <a:spcPts val="0"/>
              </a:spcAft>
              <a:buFont typeface="Arial" pitchFamily="34" charset="0"/>
              <a:buNone/>
              <a:defRPr/>
            </a:pPr>
            <a:r>
              <a:rPr lang="en-US" altLang="zh-TW" dirty="0" smtClean="0"/>
              <a:t>2.   School life /</a:t>
            </a:r>
            <a:r>
              <a:rPr lang="zh-TW" altLang="en-US" dirty="0" smtClean="0"/>
              <a:t>學校生活</a:t>
            </a:r>
            <a:endParaRPr lang="en-US" altLang="zh-TW" dirty="0" smtClean="0"/>
          </a:p>
          <a:p>
            <a:pPr marL="514350" indent="-514350" eaLnBrk="1" fontAlgn="auto" hangingPunct="1">
              <a:spcAft>
                <a:spcPts val="0"/>
              </a:spcAft>
              <a:buFont typeface="Arial" pitchFamily="34" charset="0"/>
              <a:buNone/>
              <a:defRPr/>
            </a:pPr>
            <a:r>
              <a:rPr lang="en-US" altLang="zh-TW" dirty="0" smtClean="0"/>
              <a:t>      </a:t>
            </a:r>
            <a:r>
              <a:rPr lang="en-US" altLang="zh-TW" dirty="0" smtClean="0">
                <a:hlinkClick r:id="rId6"/>
              </a:rPr>
              <a:t>Calligraphy</a:t>
            </a:r>
            <a:r>
              <a:rPr lang="en-US" altLang="zh-TW" dirty="0" smtClean="0"/>
              <a:t> </a:t>
            </a:r>
            <a:r>
              <a:rPr lang="en-US" altLang="zh-TW" dirty="0" smtClean="0">
                <a:hlinkClick r:id="rId7"/>
              </a:rPr>
              <a:t>Magic</a:t>
            </a:r>
            <a:r>
              <a:rPr lang="en-US" altLang="zh-TW" dirty="0" smtClean="0"/>
              <a:t>  </a:t>
            </a:r>
            <a:r>
              <a:rPr lang="en-US" altLang="zh-TW" dirty="0" smtClean="0">
                <a:hlinkClick r:id="rId8"/>
              </a:rPr>
              <a:t>Outfit</a:t>
            </a:r>
            <a:r>
              <a:rPr lang="en-US" altLang="zh-TW" dirty="0" smtClean="0"/>
              <a:t>  </a:t>
            </a:r>
            <a:r>
              <a:rPr lang="en-US" altLang="zh-TW" dirty="0" smtClean="0">
                <a:hlinkClick r:id="rId9"/>
              </a:rPr>
              <a:t>Exam</a:t>
            </a:r>
            <a:r>
              <a:rPr lang="en-US" altLang="zh-TW" dirty="0" smtClean="0"/>
              <a:t>  </a:t>
            </a:r>
            <a:r>
              <a:rPr lang="en-US" altLang="zh-TW" dirty="0" smtClean="0">
                <a:hlinkClick r:id="rId10"/>
              </a:rPr>
              <a:t>Sports Day</a:t>
            </a:r>
            <a:r>
              <a:rPr lang="en-US" altLang="zh-TW" dirty="0" smtClean="0"/>
              <a:t>  </a:t>
            </a:r>
            <a:r>
              <a:rPr lang="en-US" altLang="zh-TW" dirty="0" smtClean="0">
                <a:hlinkClick r:id="rId11"/>
              </a:rPr>
              <a:t>Champion</a:t>
            </a:r>
            <a:r>
              <a:rPr lang="en-US" altLang="zh-TW" dirty="0" smtClean="0"/>
              <a:t> </a:t>
            </a:r>
          </a:p>
          <a:p>
            <a:pPr marL="514350" indent="-514350" eaLnBrk="1" fontAlgn="auto" hangingPunct="1">
              <a:spcAft>
                <a:spcPts val="0"/>
              </a:spcAft>
              <a:buFont typeface="Arial" pitchFamily="34" charset="0"/>
              <a:buNone/>
              <a:defRPr/>
            </a:pPr>
            <a:r>
              <a:rPr lang="en-US" altLang="zh-TW" dirty="0" smtClean="0"/>
              <a:t>3.   Their own cultures &amp; national identity /</a:t>
            </a:r>
            <a:r>
              <a:rPr lang="zh-TW" altLang="en-US" dirty="0" smtClean="0"/>
              <a:t>對於本土文化和國家的認識與認同</a:t>
            </a:r>
            <a:r>
              <a:rPr lang="en-US" altLang="zh-TW" dirty="0" smtClean="0"/>
              <a:t> </a:t>
            </a:r>
          </a:p>
          <a:p>
            <a:pPr marL="514350" indent="-514350" eaLnBrk="1" fontAlgn="auto" hangingPunct="1">
              <a:spcAft>
                <a:spcPts val="0"/>
              </a:spcAft>
              <a:buFont typeface="Arial" pitchFamily="34" charset="0"/>
              <a:buNone/>
              <a:defRPr/>
            </a:pPr>
            <a:r>
              <a:rPr lang="en-US" altLang="zh-TW" dirty="0" smtClean="0"/>
              <a:t>      </a:t>
            </a:r>
            <a:r>
              <a:rPr lang="en-US" altLang="zh-TW" dirty="0" smtClean="0">
                <a:hlinkClick r:id="rId12"/>
              </a:rPr>
              <a:t>16</a:t>
            </a:r>
            <a:r>
              <a:rPr lang="en-US" altLang="zh-TW" baseline="30000" dirty="0" smtClean="0">
                <a:hlinkClick r:id="rId12"/>
              </a:rPr>
              <a:t>th</a:t>
            </a:r>
            <a:r>
              <a:rPr lang="en-US" altLang="zh-TW" dirty="0" smtClean="0"/>
              <a:t> </a:t>
            </a:r>
            <a:r>
              <a:rPr lang="en-US" altLang="zh-TW" dirty="0" smtClean="0">
                <a:hlinkClick r:id="rId13"/>
              </a:rPr>
              <a:t>Ghost Month</a:t>
            </a:r>
            <a:r>
              <a:rPr lang="en-US" altLang="zh-TW" dirty="0" smtClean="0"/>
              <a:t>  </a:t>
            </a:r>
            <a:r>
              <a:rPr lang="en-US" altLang="zh-TW" dirty="0" smtClean="0">
                <a:hlinkClick r:id="rId14"/>
              </a:rPr>
              <a:t>ROC</a:t>
            </a:r>
            <a:r>
              <a:rPr lang="en-US" altLang="zh-TW" dirty="0" smtClean="0"/>
              <a:t>  </a:t>
            </a:r>
            <a:r>
              <a:rPr lang="en-US" altLang="zh-TW" dirty="0" smtClean="0">
                <a:hlinkClick r:id="rId15"/>
              </a:rPr>
              <a:t>St. Andrews’ Day</a:t>
            </a:r>
            <a:r>
              <a:rPr lang="en-US" altLang="zh-TW" dirty="0" smtClean="0"/>
              <a:t>  </a:t>
            </a:r>
            <a:r>
              <a:rPr lang="en-US" altLang="zh-TW" dirty="0" smtClean="0">
                <a:hlinkClick r:id="rId16"/>
              </a:rPr>
              <a:t>Remembrance Day</a:t>
            </a:r>
            <a:r>
              <a:rPr lang="en-US" altLang="zh-TW" dirty="0" smtClean="0"/>
              <a:t>  </a:t>
            </a:r>
          </a:p>
          <a:p>
            <a:pPr marL="514350" indent="-514350" eaLnBrk="1" fontAlgn="auto" hangingPunct="1">
              <a:spcAft>
                <a:spcPts val="0"/>
              </a:spcAft>
              <a:buFont typeface="Arial" pitchFamily="34" charset="0"/>
              <a:buNone/>
              <a:defRPr/>
            </a:pPr>
            <a:r>
              <a:rPr lang="en-US" altLang="zh-TW" dirty="0" smtClean="0"/>
              <a:t>4.   Local news or events /</a:t>
            </a:r>
            <a:r>
              <a:rPr lang="zh-TW" altLang="en-US" dirty="0" smtClean="0"/>
              <a:t>當地重大新聞或事件</a:t>
            </a:r>
            <a:endParaRPr lang="en-US" altLang="zh-TW" dirty="0" smtClean="0"/>
          </a:p>
          <a:p>
            <a:pPr marL="514350" indent="-514350" eaLnBrk="1" fontAlgn="auto" hangingPunct="1">
              <a:spcAft>
                <a:spcPts val="0"/>
              </a:spcAft>
              <a:buFont typeface="Arial" pitchFamily="34" charset="0"/>
              <a:buNone/>
              <a:defRPr/>
            </a:pPr>
            <a:r>
              <a:rPr lang="en-US" altLang="zh-TW" dirty="0" smtClean="0"/>
              <a:t>      </a:t>
            </a:r>
            <a:r>
              <a:rPr lang="en-US" altLang="zh-TW" dirty="0" smtClean="0">
                <a:hlinkClick r:id="rId17"/>
              </a:rPr>
              <a:t>Olympics</a:t>
            </a:r>
            <a:r>
              <a:rPr lang="en-US" altLang="zh-TW" dirty="0" smtClean="0"/>
              <a:t>   </a:t>
            </a:r>
            <a:r>
              <a:rPr lang="en-US" altLang="zh-TW" dirty="0" smtClean="0">
                <a:hlinkClick r:id="rId18"/>
              </a:rPr>
              <a:t>Rugby</a:t>
            </a:r>
            <a:r>
              <a:rPr lang="en-US" altLang="zh-TW" dirty="0" smtClean="0"/>
              <a:t>  </a:t>
            </a:r>
          </a:p>
          <a:p>
            <a:pPr marL="514350" indent="-514350" eaLnBrk="1" fontAlgn="auto" hangingPunct="1">
              <a:spcAft>
                <a:spcPts val="0"/>
              </a:spcAft>
              <a:buFont typeface="Arial" pitchFamily="34" charset="0"/>
              <a:buAutoNum type="arabicPeriod" startAt="5"/>
              <a:defRPr/>
            </a:pPr>
            <a:r>
              <a:rPr lang="en-US" altLang="zh-TW" dirty="0" smtClean="0"/>
              <a:t>Opinions upon global issues /</a:t>
            </a:r>
            <a:r>
              <a:rPr lang="zh-TW" altLang="en-US" dirty="0" smtClean="0"/>
              <a:t>國際議題的討論</a:t>
            </a:r>
            <a:endParaRPr lang="en-US" altLang="zh-TW" dirty="0" smtClean="0"/>
          </a:p>
          <a:p>
            <a:pPr marL="514350" indent="-514350" eaLnBrk="1" fontAlgn="auto" hangingPunct="1">
              <a:spcAft>
                <a:spcPts val="0"/>
              </a:spcAft>
              <a:buFont typeface="Arial" pitchFamily="34" charset="0"/>
              <a:buNone/>
              <a:defRPr/>
            </a:pPr>
            <a:r>
              <a:rPr lang="en-US" altLang="zh-TW" dirty="0" smtClean="0"/>
              <a:t>      </a:t>
            </a:r>
            <a:r>
              <a:rPr lang="en-US" altLang="zh-TW" dirty="0" smtClean="0">
                <a:hlinkClick r:id="rId19"/>
              </a:rPr>
              <a:t>Famine</a:t>
            </a:r>
            <a:r>
              <a:rPr lang="en-US" altLang="zh-TW" dirty="0" smtClean="0"/>
              <a:t>  </a:t>
            </a:r>
            <a:r>
              <a:rPr lang="en-US" altLang="zh-TW" dirty="0" smtClean="0">
                <a:hlinkClick r:id="rId20"/>
              </a:rPr>
              <a:t>Arabian Spring </a:t>
            </a:r>
            <a:r>
              <a:rPr lang="en-US" altLang="zh-TW" dirty="0" smtClean="0"/>
              <a:t> </a:t>
            </a:r>
          </a:p>
          <a:p>
            <a:pPr marL="514350" indent="-514350" eaLnBrk="1" fontAlgn="auto" hangingPunct="1">
              <a:spcAft>
                <a:spcPts val="0"/>
              </a:spcAft>
              <a:buFont typeface="Arial" pitchFamily="34" charset="0"/>
              <a:buNone/>
              <a:defRPr/>
            </a:pPr>
            <a:r>
              <a:rPr lang="en-US" altLang="zh-TW" dirty="0" smtClean="0"/>
              <a:t>6.   Holiday celebrations /</a:t>
            </a:r>
            <a:r>
              <a:rPr lang="zh-TW" altLang="en-US" dirty="0" smtClean="0"/>
              <a:t>節慶活動</a:t>
            </a:r>
            <a:endParaRPr lang="en-US" altLang="zh-TW" dirty="0" smtClean="0"/>
          </a:p>
          <a:p>
            <a:pPr marL="514350" indent="-514350" eaLnBrk="1" fontAlgn="auto" hangingPunct="1">
              <a:spcAft>
                <a:spcPts val="0"/>
              </a:spcAft>
              <a:buFont typeface="Arial" pitchFamily="34" charset="0"/>
              <a:buNone/>
              <a:defRPr/>
            </a:pPr>
            <a:r>
              <a:rPr lang="en-US" altLang="zh-TW" dirty="0" smtClean="0"/>
              <a:t>      </a:t>
            </a:r>
            <a:r>
              <a:rPr lang="en-US" altLang="zh-TW" dirty="0" smtClean="0">
                <a:hlinkClick r:id="rId21"/>
              </a:rPr>
              <a:t>New Year </a:t>
            </a:r>
            <a:r>
              <a:rPr lang="en-US" altLang="zh-TW" dirty="0" smtClean="0"/>
              <a:t> </a:t>
            </a:r>
            <a:r>
              <a:rPr lang="en-US" altLang="zh-TW" dirty="0" smtClean="0">
                <a:hlinkClick r:id="rId22"/>
              </a:rPr>
              <a:t>Burns Supper</a:t>
            </a:r>
            <a:r>
              <a:rPr lang="en-US" altLang="zh-TW" dirty="0" smtClean="0"/>
              <a:t>  </a:t>
            </a:r>
            <a:r>
              <a:rPr lang="en-US" altLang="zh-TW" dirty="0" smtClean="0">
                <a:hlinkClick r:id="rId23"/>
              </a:rPr>
              <a:t>Winter Solstice</a:t>
            </a:r>
            <a:r>
              <a:rPr lang="en-US" altLang="zh-TW" dirty="0" smtClean="0"/>
              <a:t>  </a:t>
            </a:r>
            <a:r>
              <a:rPr lang="en-US" altLang="zh-TW" dirty="0" smtClean="0">
                <a:hlinkClick r:id="rId24"/>
              </a:rPr>
              <a:t>Christmas</a:t>
            </a:r>
            <a:r>
              <a:rPr lang="en-US" altLang="zh-TW" dirty="0" smtClean="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lstStyle/>
          <a:p>
            <a:pPr algn="l" eaLnBrk="1" hangingPunct="1"/>
            <a:r>
              <a:rPr lang="en-US" altLang="zh-TW" sz="4800" b="1" i="1" dirty="0" smtClean="0">
                <a:solidFill>
                  <a:srgbClr val="0000FF"/>
                </a:solidFill>
              </a:rPr>
              <a:t>Licking a stamp</a:t>
            </a:r>
            <a:endParaRPr lang="zh-TW" altLang="en-US" sz="4800" b="1" i="1" dirty="0" smtClean="0">
              <a:solidFill>
                <a:srgbClr val="0000FF"/>
              </a:solidFill>
            </a:endParaRPr>
          </a:p>
        </p:txBody>
      </p:sp>
      <p:sp>
        <p:nvSpPr>
          <p:cNvPr id="8195" name="內容版面配置區 2"/>
          <p:cNvSpPr>
            <a:spLocks noGrp="1"/>
          </p:cNvSpPr>
          <p:nvPr>
            <p:ph idx="1"/>
          </p:nvPr>
        </p:nvSpPr>
        <p:spPr/>
        <p:txBody>
          <a:bodyPr/>
          <a:lstStyle/>
          <a:p>
            <a:pPr eaLnBrk="1" hangingPunct="1">
              <a:buFont typeface="Arial" charset="0"/>
              <a:buNone/>
            </a:pPr>
            <a:r>
              <a:rPr lang="en-US" altLang="zh-TW" dirty="0" smtClean="0"/>
              <a:t>Letters, cards and gifts </a:t>
            </a:r>
          </a:p>
          <a:p>
            <a:pPr eaLnBrk="1" hangingPunct="1">
              <a:buFont typeface="Arial" charset="0"/>
              <a:buNone/>
            </a:pPr>
            <a:r>
              <a:rPr lang="en-US" altLang="zh-TW" dirty="0" smtClean="0">
                <a:hlinkClick r:id="rId2"/>
              </a:rPr>
              <a:t>Christmas</a:t>
            </a:r>
            <a:r>
              <a:rPr lang="en-US" altLang="zh-TW" dirty="0" smtClean="0"/>
              <a:t>    </a:t>
            </a:r>
            <a:r>
              <a:rPr lang="en-US" altLang="zh-TW" dirty="0" smtClean="0">
                <a:hlinkClick r:id="rId3"/>
              </a:rPr>
              <a:t>Teacher’s Day</a:t>
            </a:r>
            <a:r>
              <a:rPr lang="en-US" altLang="zh-TW" dirty="0" smtClean="0"/>
              <a:t>   </a:t>
            </a:r>
            <a:r>
              <a:rPr lang="en-US" altLang="zh-TW" dirty="0" smtClean="0">
                <a:hlinkClick r:id="rId4"/>
              </a:rPr>
              <a:t>Kilt</a:t>
            </a:r>
            <a:r>
              <a:rPr lang="en-US" altLang="zh-TW" dirty="0" smtClean="0"/>
              <a:t>  </a:t>
            </a:r>
            <a:endParaRPr lang="zh-TW" altLang="en-US" dirty="0" smtClean="0"/>
          </a:p>
        </p:txBody>
      </p:sp>
      <p:pic>
        <p:nvPicPr>
          <p:cNvPr id="8196" name="Picture 2" descr="http://www.moretrack.com/Images/parcel_globe1.jpg"/>
          <p:cNvPicPr>
            <a:picLocks noChangeAspect="1" noChangeArrowheads="1"/>
          </p:cNvPicPr>
          <p:nvPr/>
        </p:nvPicPr>
        <p:blipFill>
          <a:blip r:embed="rId5"/>
          <a:srcRect/>
          <a:stretch>
            <a:fillRect/>
          </a:stretch>
        </p:blipFill>
        <p:spPr bwMode="auto">
          <a:xfrm>
            <a:off x="5500688" y="3286125"/>
            <a:ext cx="3305175" cy="329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pPr eaLnBrk="1" hangingPunct="1"/>
            <a:r>
              <a:rPr lang="en-US" altLang="zh-TW" dirty="0" smtClean="0"/>
              <a:t>Stage 2 – Edinburgh Week</a:t>
            </a:r>
            <a:br>
              <a:rPr lang="en-US" altLang="zh-TW" dirty="0" smtClean="0"/>
            </a:br>
            <a:r>
              <a:rPr lang="en-US" altLang="zh-TW" dirty="0" smtClean="0"/>
              <a:t>(</a:t>
            </a:r>
            <a:r>
              <a:rPr lang="zh-TW" altLang="en-US" dirty="0" smtClean="0"/>
              <a:t>愛丁堡週</a:t>
            </a:r>
            <a:r>
              <a:rPr lang="en-US" altLang="zh-TW" dirty="0" smtClean="0"/>
              <a:t>)</a:t>
            </a:r>
            <a:endParaRPr lang="zh-TW" altLang="en-US" dirty="0" smtClean="0"/>
          </a:p>
        </p:txBody>
      </p:sp>
      <p:pic>
        <p:nvPicPr>
          <p:cNvPr id="9219" name="內容版面配置區 4" descr="IMG_6603.JPG"/>
          <p:cNvPicPr>
            <a:picLocks noGrp="1" noChangeAspect="1"/>
          </p:cNvPicPr>
          <p:nvPr>
            <p:ph idx="1"/>
          </p:nvPr>
        </p:nvPicPr>
        <p:blipFill>
          <a:blip r:embed="rId2" cstate="print"/>
          <a:srcRect/>
          <a:stretch>
            <a:fillRect/>
          </a:stretch>
        </p:blipFill>
        <p:spPr>
          <a:xfrm>
            <a:off x="4214813" y="3500438"/>
            <a:ext cx="4679950" cy="3121025"/>
          </a:xfrm>
        </p:spPr>
      </p:pic>
      <p:pic>
        <p:nvPicPr>
          <p:cNvPr id="9220" name="圖片 18" descr="IMG_6627.JPG"/>
          <p:cNvPicPr>
            <a:picLocks noChangeAspect="1"/>
          </p:cNvPicPr>
          <p:nvPr/>
        </p:nvPicPr>
        <p:blipFill>
          <a:blip r:embed="rId3"/>
          <a:srcRect/>
          <a:stretch>
            <a:fillRect/>
          </a:stretch>
        </p:blipFill>
        <p:spPr bwMode="auto">
          <a:xfrm>
            <a:off x="357158" y="1714488"/>
            <a:ext cx="4429125"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SDC16622.JPG"/>
          <p:cNvPicPr>
            <a:picLocks noChangeAspect="1"/>
          </p:cNvPicPr>
          <p:nvPr/>
        </p:nvPicPr>
        <p:blipFill>
          <a:blip r:embed="rId2" cstate="print"/>
          <a:stretch>
            <a:fillRect/>
          </a:stretch>
        </p:blipFill>
        <p:spPr>
          <a:xfrm>
            <a:off x="285720" y="3571876"/>
            <a:ext cx="4429156" cy="2571744"/>
          </a:xfrm>
          <a:prstGeom prst="rect">
            <a:avLst/>
          </a:prstGeom>
          <a:ln>
            <a:noFill/>
          </a:ln>
          <a:effectLst>
            <a:softEdge rad="112500"/>
          </a:effectLst>
        </p:spPr>
      </p:pic>
      <p:pic>
        <p:nvPicPr>
          <p:cNvPr id="8" name="圖片 7" descr="SDC16625.JPG"/>
          <p:cNvPicPr>
            <a:picLocks noChangeAspect="1"/>
          </p:cNvPicPr>
          <p:nvPr/>
        </p:nvPicPr>
        <p:blipFill>
          <a:blip r:embed="rId3" cstate="print"/>
          <a:stretch>
            <a:fillRect/>
          </a:stretch>
        </p:blipFill>
        <p:spPr>
          <a:xfrm>
            <a:off x="214282" y="0"/>
            <a:ext cx="4572032" cy="2643182"/>
          </a:xfrm>
          <a:prstGeom prst="rect">
            <a:avLst/>
          </a:prstGeom>
          <a:ln>
            <a:noFill/>
          </a:ln>
          <a:effectLst>
            <a:softEdge rad="112500"/>
          </a:effectLst>
        </p:spPr>
      </p:pic>
      <p:pic>
        <p:nvPicPr>
          <p:cNvPr id="9" name="圖片 8" descr="IMG_6372.jpg"/>
          <p:cNvPicPr>
            <a:picLocks noChangeAspect="1"/>
          </p:cNvPicPr>
          <p:nvPr/>
        </p:nvPicPr>
        <p:blipFill>
          <a:blip r:embed="rId4" cstate="print"/>
          <a:stretch>
            <a:fillRect/>
          </a:stretch>
        </p:blipFill>
        <p:spPr>
          <a:xfrm>
            <a:off x="5357818" y="1285860"/>
            <a:ext cx="3571900" cy="5357849"/>
          </a:xfrm>
          <a:prstGeom prst="rect">
            <a:avLst/>
          </a:prstGeom>
          <a:ln>
            <a:noFill/>
          </a:ln>
          <a:effectLst>
            <a:softEdge rad="112500"/>
          </a:effectLst>
        </p:spPr>
      </p:pic>
      <p:sp>
        <p:nvSpPr>
          <p:cNvPr id="5" name="文字方塊 4"/>
          <p:cNvSpPr txBox="1"/>
          <p:nvPr/>
        </p:nvSpPr>
        <p:spPr>
          <a:xfrm>
            <a:off x="285720" y="2714620"/>
            <a:ext cx="3714776" cy="861774"/>
          </a:xfrm>
          <a:prstGeom prst="rect">
            <a:avLst/>
          </a:prstGeom>
          <a:noFill/>
        </p:spPr>
        <p:txBody>
          <a:bodyPr wrap="square" rtlCol="0">
            <a:spAutoFit/>
          </a:bodyPr>
          <a:lstStyle/>
          <a:p>
            <a:r>
              <a:rPr lang="zh-TW" altLang="en-US" sz="2500" b="1" dirty="0" smtClean="0"/>
              <a:t>蘇格蘭風土民情、著名人物、景點特色、食物介紹。</a:t>
            </a:r>
            <a:endParaRPr lang="zh-TW" altLang="en-US" sz="2500" b="1" dirty="0"/>
          </a:p>
        </p:txBody>
      </p:sp>
      <p:sp>
        <p:nvSpPr>
          <p:cNvPr id="6" name="文字方塊 5"/>
          <p:cNvSpPr txBox="1"/>
          <p:nvPr/>
        </p:nvSpPr>
        <p:spPr>
          <a:xfrm>
            <a:off x="714348" y="6143644"/>
            <a:ext cx="4429156" cy="477054"/>
          </a:xfrm>
          <a:prstGeom prst="rect">
            <a:avLst/>
          </a:prstGeom>
          <a:noFill/>
        </p:spPr>
        <p:txBody>
          <a:bodyPr wrap="square" rtlCol="0">
            <a:spAutoFit/>
          </a:bodyPr>
          <a:lstStyle/>
          <a:p>
            <a:r>
              <a:rPr lang="zh-TW" altLang="en-US" sz="2500" b="1" dirty="0" smtClean="0"/>
              <a:t>蘇格蘭作家所著英文小說展示。</a:t>
            </a:r>
            <a:endParaRPr lang="zh-TW" altLang="en-US" sz="2500" b="1" dirty="0"/>
          </a:p>
        </p:txBody>
      </p:sp>
      <p:sp>
        <p:nvSpPr>
          <p:cNvPr id="7" name="文字方塊 6"/>
          <p:cNvSpPr txBox="1"/>
          <p:nvPr/>
        </p:nvSpPr>
        <p:spPr>
          <a:xfrm>
            <a:off x="5929322" y="500042"/>
            <a:ext cx="2500330" cy="477054"/>
          </a:xfrm>
          <a:prstGeom prst="rect">
            <a:avLst/>
          </a:prstGeom>
          <a:noFill/>
        </p:spPr>
        <p:txBody>
          <a:bodyPr wrap="square" rtlCol="0">
            <a:spAutoFit/>
          </a:bodyPr>
          <a:lstStyle/>
          <a:p>
            <a:r>
              <a:rPr lang="zh-TW" altLang="en-US" sz="2500" b="1" dirty="0" smtClean="0"/>
              <a:t>自製簡易風笛。</a:t>
            </a:r>
            <a:endParaRPr lang="zh-TW" altLang="en-US" sz="2500" b="1" dirty="0"/>
          </a:p>
        </p:txBody>
      </p:sp>
      <p:sp>
        <p:nvSpPr>
          <p:cNvPr id="13" name="上彎箭號 12"/>
          <p:cNvSpPr/>
          <p:nvPr/>
        </p:nvSpPr>
        <p:spPr>
          <a:xfrm>
            <a:off x="4143372" y="2857496"/>
            <a:ext cx="357190" cy="35719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下箭號 13"/>
          <p:cNvSpPr/>
          <p:nvPr/>
        </p:nvSpPr>
        <p:spPr>
          <a:xfrm>
            <a:off x="7072330" y="1000108"/>
            <a:ext cx="285752"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上箭號 14"/>
          <p:cNvSpPr/>
          <p:nvPr/>
        </p:nvSpPr>
        <p:spPr>
          <a:xfrm>
            <a:off x="428596" y="6143644"/>
            <a:ext cx="285752" cy="3571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IMG_6507.JPG"/>
          <p:cNvPicPr>
            <a:picLocks noChangeAspect="1"/>
          </p:cNvPicPr>
          <p:nvPr/>
        </p:nvPicPr>
        <p:blipFill>
          <a:blip r:embed="rId2" cstate="print"/>
          <a:stretch>
            <a:fillRect/>
          </a:stretch>
        </p:blipFill>
        <p:spPr>
          <a:xfrm>
            <a:off x="0" y="0"/>
            <a:ext cx="5250656" cy="3500438"/>
          </a:xfrm>
          <a:prstGeom prst="rect">
            <a:avLst/>
          </a:prstGeom>
          <a:ln>
            <a:noFill/>
          </a:ln>
          <a:effectLst>
            <a:softEdge rad="112500"/>
          </a:effectLst>
        </p:spPr>
      </p:pic>
      <p:pic>
        <p:nvPicPr>
          <p:cNvPr id="5" name="圖片 4" descr="IMG_6383.JPG"/>
          <p:cNvPicPr>
            <a:picLocks noChangeAspect="1"/>
          </p:cNvPicPr>
          <p:nvPr/>
        </p:nvPicPr>
        <p:blipFill>
          <a:blip r:embed="rId3" cstate="print"/>
          <a:stretch>
            <a:fillRect/>
          </a:stretch>
        </p:blipFill>
        <p:spPr>
          <a:xfrm>
            <a:off x="4000501" y="3429001"/>
            <a:ext cx="5143499" cy="3429000"/>
          </a:xfrm>
          <a:prstGeom prst="rect">
            <a:avLst/>
          </a:prstGeom>
          <a:ln>
            <a:noFill/>
          </a:ln>
          <a:effectLst>
            <a:softEdge rad="112500"/>
          </a:effectLst>
        </p:spPr>
      </p:pic>
      <p:sp>
        <p:nvSpPr>
          <p:cNvPr id="11268" name="文字方塊 5"/>
          <p:cNvSpPr txBox="1">
            <a:spLocks noChangeArrowheads="1"/>
          </p:cNvSpPr>
          <p:nvPr/>
        </p:nvSpPr>
        <p:spPr bwMode="auto">
          <a:xfrm>
            <a:off x="6227763" y="765175"/>
            <a:ext cx="1928812" cy="862013"/>
          </a:xfrm>
          <a:prstGeom prst="rect">
            <a:avLst/>
          </a:prstGeom>
          <a:noFill/>
          <a:ln w="9525">
            <a:noFill/>
            <a:miter lim="800000"/>
            <a:headEnd/>
            <a:tailEnd/>
          </a:ln>
        </p:spPr>
        <p:txBody>
          <a:bodyPr>
            <a:spAutoFit/>
          </a:bodyPr>
          <a:lstStyle/>
          <a:p>
            <a:r>
              <a:rPr kumimoji="0" lang="en-US" altLang="zh-TW" sz="5000">
                <a:latin typeface="Calibri" pitchFamily="34" charset="0"/>
                <a:hlinkClick r:id="rId4" action="ppaction://hlinkfile"/>
              </a:rPr>
              <a:t>Video</a:t>
            </a:r>
            <a:r>
              <a:rPr kumimoji="0" lang="en-US" altLang="zh-TW">
                <a:latin typeface="Calibri" pitchFamily="34" charset="0"/>
              </a:rPr>
              <a:t> </a:t>
            </a:r>
            <a:endParaRPr kumimoji="0" lang="zh-TW" altLang="en-US">
              <a:latin typeface="Calibri" pitchFamily="34" charset="0"/>
            </a:endParaRPr>
          </a:p>
        </p:txBody>
      </p:sp>
      <p:sp>
        <p:nvSpPr>
          <p:cNvPr id="6" name="文字方塊 5"/>
          <p:cNvSpPr txBox="1"/>
          <p:nvPr/>
        </p:nvSpPr>
        <p:spPr>
          <a:xfrm>
            <a:off x="214282" y="4500570"/>
            <a:ext cx="3429024" cy="1631216"/>
          </a:xfrm>
          <a:prstGeom prst="rect">
            <a:avLst/>
          </a:prstGeom>
          <a:noFill/>
        </p:spPr>
        <p:txBody>
          <a:bodyPr wrap="square" rtlCol="0">
            <a:spAutoFit/>
          </a:bodyPr>
          <a:lstStyle/>
          <a:p>
            <a:r>
              <a:rPr lang="zh-TW" altLang="en-US" sz="2500" b="1" dirty="0" smtClean="0"/>
              <a:t>本校技藝學程學生與亞洲餐飲學校合作製作蘇格蘭點心</a:t>
            </a:r>
            <a:r>
              <a:rPr lang="en-US" altLang="zh-TW" sz="2500" b="1" dirty="0" smtClean="0"/>
              <a:t>-shortbread(</a:t>
            </a:r>
            <a:r>
              <a:rPr lang="zh-TW" altLang="en-US" sz="2500" b="1" dirty="0" smtClean="0"/>
              <a:t>奶油酥餅</a:t>
            </a:r>
            <a:r>
              <a:rPr lang="en-US" altLang="zh-TW" sz="2500" b="1" dirty="0" smtClean="0"/>
              <a:t>)</a:t>
            </a:r>
            <a:endParaRPr lang="zh-TW" altLang="en-US" sz="2500" b="1" dirty="0"/>
          </a:p>
        </p:txBody>
      </p:sp>
      <p:sp>
        <p:nvSpPr>
          <p:cNvPr id="7" name="向右箭號 6"/>
          <p:cNvSpPr/>
          <p:nvPr/>
        </p:nvSpPr>
        <p:spPr>
          <a:xfrm>
            <a:off x="3428992" y="5429264"/>
            <a:ext cx="500066"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descr="IMG_6395.jpg"/>
          <p:cNvPicPr>
            <a:picLocks noGrp="1" noChangeAspect="1"/>
          </p:cNvPicPr>
          <p:nvPr>
            <p:ph idx="1"/>
          </p:nvPr>
        </p:nvPicPr>
        <p:blipFill>
          <a:blip r:embed="rId2" cstate="print"/>
          <a:stretch>
            <a:fillRect/>
          </a:stretch>
        </p:blipFill>
        <p:spPr>
          <a:xfrm>
            <a:off x="642910" y="1928802"/>
            <a:ext cx="3222194" cy="4572032"/>
          </a:xfrm>
          <a:effectLst>
            <a:softEdge rad="112500"/>
          </a:effectLst>
        </p:spPr>
      </p:pic>
      <p:pic>
        <p:nvPicPr>
          <p:cNvPr id="5" name="圖片 4" descr="IMG_6353.JPG"/>
          <p:cNvPicPr>
            <a:picLocks noChangeAspect="1"/>
          </p:cNvPicPr>
          <p:nvPr/>
        </p:nvPicPr>
        <p:blipFill>
          <a:blip r:embed="rId3" cstate="print"/>
          <a:stretch>
            <a:fillRect/>
          </a:stretch>
        </p:blipFill>
        <p:spPr>
          <a:xfrm>
            <a:off x="4714876" y="214290"/>
            <a:ext cx="4214842" cy="2809896"/>
          </a:xfrm>
          <a:prstGeom prst="rect">
            <a:avLst/>
          </a:prstGeom>
          <a:ln>
            <a:noFill/>
          </a:ln>
          <a:effectLst>
            <a:softEdge rad="112500"/>
          </a:effectLst>
        </p:spPr>
      </p:pic>
      <p:pic>
        <p:nvPicPr>
          <p:cNvPr id="8" name="圖片 7" descr="IMG_6612.JPG"/>
          <p:cNvPicPr>
            <a:picLocks noChangeAspect="1"/>
          </p:cNvPicPr>
          <p:nvPr/>
        </p:nvPicPr>
        <p:blipFill>
          <a:blip r:embed="rId4" cstate="print"/>
          <a:stretch>
            <a:fillRect/>
          </a:stretch>
        </p:blipFill>
        <p:spPr>
          <a:xfrm>
            <a:off x="4714876" y="3643314"/>
            <a:ext cx="4214842" cy="2809895"/>
          </a:xfrm>
          <a:prstGeom prst="rect">
            <a:avLst/>
          </a:prstGeom>
          <a:ln>
            <a:noFill/>
          </a:ln>
          <a:effectLst>
            <a:softEdge rad="112500"/>
          </a:effectLst>
        </p:spPr>
      </p:pic>
      <p:sp>
        <p:nvSpPr>
          <p:cNvPr id="7" name="文字方塊 6"/>
          <p:cNvSpPr txBox="1"/>
          <p:nvPr/>
        </p:nvSpPr>
        <p:spPr>
          <a:xfrm>
            <a:off x="285720" y="214290"/>
            <a:ext cx="4286280" cy="1477328"/>
          </a:xfrm>
          <a:prstGeom prst="rect">
            <a:avLst/>
          </a:prstGeom>
          <a:noFill/>
        </p:spPr>
        <p:txBody>
          <a:bodyPr wrap="square" rtlCol="0">
            <a:spAutoFit/>
          </a:bodyPr>
          <a:lstStyle/>
          <a:p>
            <a:r>
              <a:rPr lang="zh-TW" altLang="en-US" sz="4500" b="1" dirty="0" smtClean="0"/>
              <a:t>情境佈置</a:t>
            </a:r>
            <a:r>
              <a:rPr lang="en-US" altLang="zh-TW" sz="4500" b="1" dirty="0" smtClean="0"/>
              <a:t>-</a:t>
            </a:r>
          </a:p>
          <a:p>
            <a:r>
              <a:rPr lang="zh-TW" altLang="en-US" sz="4500" b="1" dirty="0" smtClean="0"/>
              <a:t>濃濃蘇格蘭風</a:t>
            </a:r>
            <a:endParaRPr lang="zh-TW" altLang="en-US" sz="45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57158" y="285728"/>
            <a:ext cx="8501122" cy="6215106"/>
          </a:xfrm>
        </p:spPr>
        <p:txBody>
          <a:bodyPr/>
          <a:lstStyle/>
          <a:p>
            <a:pPr>
              <a:buNone/>
            </a:pPr>
            <a:r>
              <a:rPr lang="zh-TW" altLang="en-US" b="1" dirty="0" smtClean="0"/>
              <a:t>英語教師編制</a:t>
            </a:r>
            <a:r>
              <a:rPr lang="en-US" altLang="zh-TW" b="1" dirty="0" smtClean="0"/>
              <a:t>:</a:t>
            </a:r>
            <a:r>
              <a:rPr lang="en-US" altLang="zh-TW" dirty="0" smtClean="0"/>
              <a:t>15</a:t>
            </a:r>
            <a:r>
              <a:rPr lang="zh-TW" altLang="en-US" dirty="0" smtClean="0"/>
              <a:t>位正式教師，</a:t>
            </a:r>
            <a:r>
              <a:rPr lang="en-US" altLang="zh-TW" dirty="0" smtClean="0"/>
              <a:t>2</a:t>
            </a:r>
            <a:r>
              <a:rPr lang="zh-TW" altLang="en-US" dirty="0" smtClean="0"/>
              <a:t>位兼課教師，</a:t>
            </a:r>
            <a:r>
              <a:rPr lang="en-US" altLang="zh-TW" dirty="0" smtClean="0"/>
              <a:t>1</a:t>
            </a:r>
            <a:r>
              <a:rPr lang="zh-TW" altLang="en-US" dirty="0" smtClean="0"/>
              <a:t>位外籍</a:t>
            </a:r>
            <a:r>
              <a:rPr lang="zh-TW" altLang="en-US" dirty="0" smtClean="0"/>
              <a:t>教師</a:t>
            </a:r>
            <a:r>
              <a:rPr lang="en-US" altLang="zh-TW" dirty="0" smtClean="0"/>
              <a:t>Colin Porter(</a:t>
            </a:r>
            <a:r>
              <a:rPr lang="zh-TW" altLang="en-US" dirty="0" smtClean="0"/>
              <a:t>英資中心</a:t>
            </a:r>
            <a:r>
              <a:rPr lang="en-US" altLang="zh-TW" dirty="0" smtClean="0"/>
              <a:t>)</a:t>
            </a:r>
            <a:r>
              <a:rPr lang="zh-TW" altLang="en-US" dirty="0" smtClean="0"/>
              <a:t>。</a:t>
            </a:r>
            <a:endParaRPr lang="en-US" altLang="zh-TW" dirty="0" smtClean="0"/>
          </a:p>
          <a:p>
            <a:pPr>
              <a:buNone/>
            </a:pPr>
            <a:r>
              <a:rPr lang="zh-TW" altLang="en-US" b="1" dirty="0" smtClean="0"/>
              <a:t>英語特色及教學活動</a:t>
            </a:r>
            <a:r>
              <a:rPr lang="en-US" altLang="zh-TW" b="1" dirty="0" smtClean="0"/>
              <a:t>:</a:t>
            </a:r>
          </a:p>
          <a:p>
            <a:pPr>
              <a:buNone/>
            </a:pPr>
            <a:r>
              <a:rPr lang="en-US" altLang="zh-TW" dirty="0" smtClean="0"/>
              <a:t>1.</a:t>
            </a:r>
            <a:r>
              <a:rPr lang="zh-TW" altLang="en-US" dirty="0" smtClean="0"/>
              <a:t>雙語環境建置，營造活潑多元且生活化的英語學習情境，提升學生的學習興趣。</a:t>
            </a:r>
          </a:p>
          <a:p>
            <a:pPr>
              <a:buNone/>
            </a:pPr>
            <a:r>
              <a:rPr lang="en-US" altLang="zh-TW" dirty="0" smtClean="0"/>
              <a:t>       (1)</a:t>
            </a:r>
            <a:r>
              <a:rPr lang="zh-TW" altLang="en-US" dirty="0" smtClean="0"/>
              <a:t>本校重點標示、標語皆提供中英語。</a:t>
            </a:r>
          </a:p>
          <a:p>
            <a:pPr>
              <a:buNone/>
            </a:pPr>
            <a:r>
              <a:rPr lang="en-US" altLang="zh-TW" dirty="0" smtClean="0"/>
              <a:t>       (2) </a:t>
            </a:r>
            <a:r>
              <a:rPr lang="zh-TW" altLang="en-US" dirty="0" smtClean="0"/>
              <a:t>每天利用中午用餐時間收看大家說英語   </a:t>
            </a:r>
            <a:endParaRPr lang="en-US" altLang="zh-TW" dirty="0" smtClean="0"/>
          </a:p>
          <a:p>
            <a:pPr>
              <a:buNone/>
            </a:pPr>
            <a:r>
              <a:rPr lang="en-US" altLang="zh-TW" dirty="0" smtClean="0"/>
              <a:t>             </a:t>
            </a:r>
            <a:r>
              <a:rPr lang="zh-TW" altLang="en-US" dirty="0" smtClean="0"/>
              <a:t>教學 </a:t>
            </a:r>
            <a:r>
              <a:rPr lang="en-US" altLang="zh-TW" dirty="0" smtClean="0"/>
              <a:t>VCD</a:t>
            </a:r>
            <a:r>
              <a:rPr lang="zh-TW" altLang="en-US" dirty="0" smtClean="0"/>
              <a:t>。</a:t>
            </a:r>
          </a:p>
          <a:p>
            <a:pPr>
              <a:buNone/>
            </a:pPr>
            <a:r>
              <a:rPr lang="en-US" altLang="zh-TW" dirty="0" smtClean="0"/>
              <a:t>       (3) </a:t>
            </a:r>
            <a:r>
              <a:rPr lang="zh-TW" altLang="en-US" dirty="0" smtClean="0"/>
              <a:t>本校圖書館英語讀本及英語小說藏書豐 </a:t>
            </a:r>
            <a:endParaRPr lang="en-US" altLang="zh-TW" dirty="0" smtClean="0"/>
          </a:p>
          <a:p>
            <a:pPr>
              <a:buNone/>
            </a:pPr>
            <a:r>
              <a:rPr lang="en-US" altLang="zh-TW" dirty="0" smtClean="0"/>
              <a:t>             </a:t>
            </a:r>
            <a:r>
              <a:rPr lang="zh-TW" altLang="en-US" dirty="0" smtClean="0"/>
              <a:t>富，並鼓勵學生課後或寒暑假借閱。圖</a:t>
            </a:r>
            <a:endParaRPr lang="en-US" altLang="zh-TW" dirty="0" smtClean="0"/>
          </a:p>
          <a:p>
            <a:pPr>
              <a:buNone/>
            </a:pPr>
            <a:r>
              <a:rPr lang="en-US" altLang="zh-TW" dirty="0" smtClean="0"/>
              <a:t>             </a:t>
            </a:r>
            <a:r>
              <a:rPr lang="zh-TW" altLang="en-US" dirty="0" smtClean="0"/>
              <a:t>書館每年定期新增英語圖書。</a:t>
            </a:r>
          </a:p>
          <a:p>
            <a:endParaRPr lang="zh-TW"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P1050176.JPG"/>
          <p:cNvPicPr>
            <a:picLocks noGrp="1" noChangeAspect="1"/>
          </p:cNvPicPr>
          <p:nvPr>
            <p:ph idx="1"/>
          </p:nvPr>
        </p:nvPicPr>
        <p:blipFill>
          <a:blip r:embed="rId2" cstate="print"/>
          <a:stretch>
            <a:fillRect/>
          </a:stretch>
        </p:blipFill>
        <p:spPr>
          <a:xfrm>
            <a:off x="0" y="0"/>
            <a:ext cx="4953034" cy="3714776"/>
          </a:xfrm>
          <a:effectLst>
            <a:softEdge rad="112500"/>
          </a:effectLst>
        </p:spPr>
      </p:pic>
      <p:sp>
        <p:nvSpPr>
          <p:cNvPr id="13315" name="文字方塊 4"/>
          <p:cNvSpPr txBox="1">
            <a:spLocks noChangeArrowheads="1"/>
          </p:cNvSpPr>
          <p:nvPr/>
        </p:nvSpPr>
        <p:spPr bwMode="auto">
          <a:xfrm>
            <a:off x="6286512" y="214290"/>
            <a:ext cx="2000250" cy="862012"/>
          </a:xfrm>
          <a:prstGeom prst="rect">
            <a:avLst/>
          </a:prstGeom>
          <a:noFill/>
          <a:ln w="9525">
            <a:noFill/>
            <a:miter lim="800000"/>
            <a:headEnd/>
            <a:tailEnd/>
          </a:ln>
        </p:spPr>
        <p:txBody>
          <a:bodyPr>
            <a:spAutoFit/>
          </a:bodyPr>
          <a:lstStyle/>
          <a:p>
            <a:r>
              <a:rPr kumimoji="0" lang="en-US" altLang="zh-TW" sz="5000" dirty="0">
                <a:latin typeface="Calibri" pitchFamily="34" charset="0"/>
                <a:hlinkClick r:id="rId3" action="ppaction://hlinkfile"/>
              </a:rPr>
              <a:t>Video</a:t>
            </a:r>
            <a:r>
              <a:rPr kumimoji="0" lang="en-US" altLang="zh-TW" sz="4000" dirty="0">
                <a:latin typeface="Calibri" pitchFamily="34" charset="0"/>
              </a:rPr>
              <a:t> </a:t>
            </a:r>
            <a:endParaRPr kumimoji="0" lang="zh-TW" altLang="en-US" sz="4000" dirty="0">
              <a:latin typeface="Calibri" pitchFamily="34" charset="0"/>
            </a:endParaRPr>
          </a:p>
        </p:txBody>
      </p:sp>
      <p:pic>
        <p:nvPicPr>
          <p:cNvPr id="6" name="圖片 5"/>
          <p:cNvPicPr/>
          <p:nvPr/>
        </p:nvPicPr>
        <p:blipFill rotWithShape="1">
          <a:blip r:embed="rId4" cstate="print">
            <a:extLst>
              <a:ext uri="{28A0092B-C50C-407E-A947-70E740481C1C}"/>
            </a:extLst>
          </a:blip>
          <a:srcRect l="13913" t="21304" r="4926" b="11741"/>
          <a:stretch/>
        </p:blipFill>
        <p:spPr bwMode="auto">
          <a:xfrm>
            <a:off x="3643274" y="3571852"/>
            <a:ext cx="5500726" cy="3286148"/>
          </a:xfrm>
          <a:prstGeom prst="rect">
            <a:avLst/>
          </a:prstGeom>
          <a:ln>
            <a:noFill/>
          </a:ln>
          <a:effectLst>
            <a:softEdge rad="112500"/>
          </a:effectLst>
          <a:extLst>
            <a:ext uri="{53640926-AAD7-44D8-BBD7-CCE9431645EC}"/>
          </a:extLst>
        </p:spPr>
      </p:pic>
      <p:sp>
        <p:nvSpPr>
          <p:cNvPr id="7" name="文字方塊 6"/>
          <p:cNvSpPr txBox="1"/>
          <p:nvPr/>
        </p:nvSpPr>
        <p:spPr>
          <a:xfrm>
            <a:off x="0" y="4429132"/>
            <a:ext cx="3286116" cy="2246769"/>
          </a:xfrm>
          <a:prstGeom prst="rect">
            <a:avLst/>
          </a:prstGeom>
          <a:noFill/>
        </p:spPr>
        <p:txBody>
          <a:bodyPr wrap="square" rtlCol="0">
            <a:spAutoFit/>
          </a:bodyPr>
          <a:lstStyle/>
          <a:p>
            <a:r>
              <a:rPr lang="zh-TW" altLang="en-US" sz="3500" b="1" dirty="0" smtClean="0"/>
              <a:t>格紋</a:t>
            </a:r>
            <a:r>
              <a:rPr lang="zh-TW" altLang="en-US" sz="3500" b="1" dirty="0" smtClean="0"/>
              <a:t>日</a:t>
            </a:r>
            <a:r>
              <a:rPr lang="en-US" altLang="zh-TW" sz="3500" b="1" dirty="0" smtClean="0"/>
              <a:t>-</a:t>
            </a:r>
            <a:r>
              <a:rPr lang="zh-TW" altLang="en-US" sz="3500" b="1" dirty="0" smtClean="0"/>
              <a:t>當天教師同仁穿著格紋服飾，向蘇格蘭格紋致意。</a:t>
            </a:r>
            <a:endParaRPr lang="zh-TW" altLang="en-US" sz="3500" b="1" dirty="0"/>
          </a:p>
        </p:txBody>
      </p:sp>
      <p:sp>
        <p:nvSpPr>
          <p:cNvPr id="8" name="向右箭號 7"/>
          <p:cNvSpPr/>
          <p:nvPr/>
        </p:nvSpPr>
        <p:spPr>
          <a:xfrm>
            <a:off x="2928926" y="5429264"/>
            <a:ext cx="571504"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643570" y="1285860"/>
            <a:ext cx="3500430" cy="1708160"/>
          </a:xfrm>
          <a:prstGeom prst="rect">
            <a:avLst/>
          </a:prstGeom>
          <a:noFill/>
        </p:spPr>
        <p:txBody>
          <a:bodyPr wrap="square" rtlCol="0">
            <a:spAutoFit/>
          </a:bodyPr>
          <a:lstStyle/>
          <a:p>
            <a:r>
              <a:rPr lang="zh-TW" altLang="en-US" sz="3500" b="1" dirty="0" smtClean="0"/>
              <a:t>將</a:t>
            </a:r>
            <a:r>
              <a:rPr lang="en-US" altLang="zh-TW" sz="3500" b="1" dirty="0" smtClean="0"/>
              <a:t>shortbread</a:t>
            </a:r>
            <a:r>
              <a:rPr lang="zh-TW" altLang="en-US" sz="3500" b="1" dirty="0" smtClean="0"/>
              <a:t>製作融入本校家政課課程當中。</a:t>
            </a:r>
            <a:endParaRPr lang="zh-TW" altLang="en-US" sz="3500" b="1" dirty="0"/>
          </a:p>
        </p:txBody>
      </p:sp>
      <p:sp>
        <p:nvSpPr>
          <p:cNvPr id="10" name="向左箭號 9"/>
          <p:cNvSpPr/>
          <p:nvPr/>
        </p:nvSpPr>
        <p:spPr>
          <a:xfrm>
            <a:off x="5072066" y="1928802"/>
            <a:ext cx="571504" cy="428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p:txBody>
          <a:bodyPr/>
          <a:lstStyle/>
          <a:p>
            <a:pPr eaLnBrk="1" hangingPunct="1"/>
            <a:r>
              <a:rPr lang="en-US" altLang="zh-TW" sz="5000" b="1" i="1" dirty="0" smtClean="0">
                <a:solidFill>
                  <a:srgbClr val="7030A0"/>
                </a:solidFill>
              </a:rPr>
              <a:t>Pray for Japan</a:t>
            </a:r>
            <a:br>
              <a:rPr lang="en-US" altLang="zh-TW" sz="5000" b="1" i="1" dirty="0" smtClean="0">
                <a:solidFill>
                  <a:srgbClr val="7030A0"/>
                </a:solidFill>
              </a:rPr>
            </a:br>
            <a:r>
              <a:rPr lang="en-US" altLang="zh-TW" sz="5000" b="1" i="1" dirty="0" smtClean="0">
                <a:solidFill>
                  <a:srgbClr val="7030A0"/>
                </a:solidFill>
              </a:rPr>
              <a:t>(311</a:t>
            </a:r>
            <a:r>
              <a:rPr lang="zh-TW" altLang="en-US" sz="5000" b="1" i="1" dirty="0" smtClean="0">
                <a:solidFill>
                  <a:srgbClr val="7030A0"/>
                </a:solidFill>
              </a:rPr>
              <a:t>日本大地震</a:t>
            </a:r>
            <a:r>
              <a:rPr lang="en-US" altLang="zh-TW" sz="5000" b="1" i="1" dirty="0" smtClean="0">
                <a:solidFill>
                  <a:srgbClr val="7030A0"/>
                </a:solidFill>
              </a:rPr>
              <a:t>)</a:t>
            </a:r>
            <a:endParaRPr lang="zh-TW" altLang="en-US" sz="5000" b="1" i="1" dirty="0" smtClean="0">
              <a:solidFill>
                <a:srgbClr val="7030A0"/>
              </a:solidFill>
            </a:endParaRPr>
          </a:p>
        </p:txBody>
      </p:sp>
      <p:sp>
        <p:nvSpPr>
          <p:cNvPr id="14339" name="內容版面配置區 2"/>
          <p:cNvSpPr>
            <a:spLocks noGrp="1"/>
          </p:cNvSpPr>
          <p:nvPr>
            <p:ph idx="1"/>
          </p:nvPr>
        </p:nvSpPr>
        <p:spPr>
          <a:xfrm>
            <a:off x="457200" y="1928812"/>
            <a:ext cx="8229600" cy="4572021"/>
          </a:xfrm>
        </p:spPr>
        <p:txBody>
          <a:bodyPr/>
          <a:lstStyle/>
          <a:p>
            <a:pPr eaLnBrk="1" hangingPunct="1"/>
            <a:r>
              <a:rPr lang="en-US" altLang="zh-TW" sz="4000" dirty="0" smtClean="0"/>
              <a:t>GWC – Fund raising for Japan </a:t>
            </a:r>
          </a:p>
          <a:p>
            <a:pPr eaLnBrk="1" hangingPunct="1">
              <a:buFont typeface="Arial" charset="0"/>
              <a:buNone/>
            </a:pPr>
            <a:r>
              <a:rPr lang="en-US" altLang="zh-TW" sz="4000" dirty="0" smtClean="0"/>
              <a:t>       </a:t>
            </a:r>
            <a:r>
              <a:rPr lang="en-US" altLang="zh-TW" sz="4000" dirty="0" smtClean="0">
                <a:hlinkClick r:id="rId2"/>
              </a:rPr>
              <a:t>Pray for peace</a:t>
            </a:r>
            <a:r>
              <a:rPr lang="en-US" altLang="zh-TW" sz="4000" dirty="0" smtClean="0"/>
              <a:t>          </a:t>
            </a:r>
            <a:r>
              <a:rPr lang="en-US" altLang="zh-TW" sz="4000" dirty="0" smtClean="0">
                <a:hlinkClick r:id="rId3"/>
              </a:rPr>
              <a:t>3 pounds</a:t>
            </a:r>
            <a:r>
              <a:rPr lang="en-US" altLang="zh-TW" sz="4000" dirty="0" smtClean="0"/>
              <a:t>        </a:t>
            </a:r>
          </a:p>
          <a:p>
            <a:pPr eaLnBrk="1" hangingPunct="1">
              <a:buFont typeface="Arial" charset="0"/>
              <a:buNone/>
            </a:pPr>
            <a:r>
              <a:rPr lang="en-US" altLang="zh-TW" sz="4000" dirty="0" smtClean="0"/>
              <a:t>       </a:t>
            </a:r>
          </a:p>
          <a:p>
            <a:pPr eaLnBrk="1" hangingPunct="1">
              <a:buFont typeface="Arial" charset="0"/>
              <a:buNone/>
            </a:pPr>
            <a:r>
              <a:rPr lang="zh-TW" altLang="en-US" dirty="0" smtClean="0"/>
              <a:t>兩校共同發起募款活動，同時機會教育，透</a:t>
            </a:r>
            <a:endParaRPr lang="en-US" altLang="zh-TW" dirty="0" smtClean="0"/>
          </a:p>
          <a:p>
            <a:pPr eaLnBrk="1" hangingPunct="1">
              <a:buFont typeface="Arial" charset="0"/>
              <a:buNone/>
            </a:pPr>
            <a:r>
              <a:rPr lang="zh-TW" altLang="en-US" dirty="0" smtClean="0"/>
              <a:t>過一系列的活動讓學生了解國際時事、展現</a:t>
            </a:r>
            <a:endParaRPr lang="en-US" altLang="zh-TW" dirty="0" smtClean="0"/>
          </a:p>
          <a:p>
            <a:pPr eaLnBrk="1" hangingPunct="1">
              <a:buFont typeface="Arial" charset="0"/>
              <a:buNone/>
            </a:pPr>
            <a:r>
              <a:rPr lang="zh-TW" altLang="en-US" dirty="0" smtClean="0"/>
              <a:t>人道關懷，並學習如何利用將愛心付諸於實</a:t>
            </a:r>
            <a:endParaRPr lang="en-US" altLang="zh-TW" dirty="0" smtClean="0"/>
          </a:p>
          <a:p>
            <a:pPr eaLnBrk="1" hangingPunct="1">
              <a:buFont typeface="Arial" charset="0"/>
              <a:buNone/>
            </a:pPr>
            <a:r>
              <a:rPr lang="zh-TW" altLang="en-US" dirty="0" smtClean="0"/>
              <a:t>際行動。</a:t>
            </a:r>
            <a:endParaRPr lang="en-US" altLang="zh-TW"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內容版面配置區 2"/>
          <p:cNvSpPr>
            <a:spLocks noGrp="1"/>
          </p:cNvSpPr>
          <p:nvPr>
            <p:ph idx="1"/>
          </p:nvPr>
        </p:nvSpPr>
        <p:spPr>
          <a:xfrm>
            <a:off x="457200" y="285750"/>
            <a:ext cx="8229600" cy="5840413"/>
          </a:xfrm>
        </p:spPr>
        <p:txBody>
          <a:bodyPr/>
          <a:lstStyle/>
          <a:p>
            <a:pPr eaLnBrk="1" hangingPunct="1"/>
            <a:r>
              <a:rPr lang="en-US" altLang="zh-TW" smtClean="0"/>
              <a:t>CHJH – Fund Raising </a:t>
            </a:r>
          </a:p>
          <a:p>
            <a:pPr eaLnBrk="1" hangingPunct="1">
              <a:buFont typeface="Arial" charset="0"/>
              <a:buNone/>
            </a:pPr>
            <a:endParaRPr lang="zh-TW" altLang="en-US" smtClean="0"/>
          </a:p>
        </p:txBody>
      </p:sp>
      <p:pic>
        <p:nvPicPr>
          <p:cNvPr id="6" name="圖片 5" descr="IMG_3992.JPG"/>
          <p:cNvPicPr>
            <a:picLocks noChangeAspect="1"/>
          </p:cNvPicPr>
          <p:nvPr/>
        </p:nvPicPr>
        <p:blipFill>
          <a:blip r:embed="rId2" cstate="print"/>
          <a:stretch>
            <a:fillRect/>
          </a:stretch>
        </p:blipFill>
        <p:spPr>
          <a:xfrm>
            <a:off x="500034" y="928670"/>
            <a:ext cx="8072494" cy="5381663"/>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圖片 4" descr="IMG_3979.JPG"/>
          <p:cNvPicPr>
            <a:picLocks noChangeAspect="1"/>
          </p:cNvPicPr>
          <p:nvPr/>
        </p:nvPicPr>
        <p:blipFill>
          <a:blip r:embed="rId2"/>
          <a:srcRect/>
          <a:stretch>
            <a:fillRect/>
          </a:stretch>
        </p:blipFill>
        <p:spPr bwMode="auto">
          <a:xfrm>
            <a:off x="3963988" y="3286125"/>
            <a:ext cx="4822825" cy="3214688"/>
          </a:xfrm>
          <a:prstGeom prst="rect">
            <a:avLst/>
          </a:prstGeom>
          <a:noFill/>
          <a:ln w="9525">
            <a:noFill/>
            <a:miter lim="800000"/>
            <a:headEnd/>
            <a:tailEnd/>
          </a:ln>
        </p:spPr>
      </p:pic>
      <p:pic>
        <p:nvPicPr>
          <p:cNvPr id="16388" name="內容版面配置區 9" descr="IMG_4061.JPG"/>
          <p:cNvPicPr>
            <a:picLocks noGrp="1" noChangeAspect="1"/>
          </p:cNvPicPr>
          <p:nvPr>
            <p:ph idx="1"/>
          </p:nvPr>
        </p:nvPicPr>
        <p:blipFill>
          <a:blip r:embed="rId3" cstate="print"/>
          <a:srcRect/>
          <a:stretch>
            <a:fillRect/>
          </a:stretch>
        </p:blipFill>
        <p:spPr>
          <a:xfrm>
            <a:off x="357189" y="214313"/>
            <a:ext cx="5286382" cy="3524255"/>
          </a:xfrm>
        </p:spPr>
      </p:pic>
      <p:sp>
        <p:nvSpPr>
          <p:cNvPr id="5" name="文字方塊 4"/>
          <p:cNvSpPr txBox="1"/>
          <p:nvPr/>
        </p:nvSpPr>
        <p:spPr>
          <a:xfrm>
            <a:off x="357158" y="4357694"/>
            <a:ext cx="3571900" cy="1938992"/>
          </a:xfrm>
          <a:prstGeom prst="rect">
            <a:avLst/>
          </a:prstGeom>
          <a:noFill/>
        </p:spPr>
        <p:txBody>
          <a:bodyPr wrap="square" rtlCol="0">
            <a:spAutoFit/>
          </a:bodyPr>
          <a:lstStyle/>
          <a:p>
            <a:r>
              <a:rPr lang="zh-TW" altLang="en-US" sz="3000" b="1" dirty="0" smtClean="0"/>
              <a:t>當天動員志工家長、老師製作壽司，並於下課時進行壽司義賣籌募捐款款項。</a:t>
            </a:r>
            <a:endParaRPr lang="zh-TW" altLang="en-US" sz="30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IMG_4027.JPG"/>
          <p:cNvPicPr>
            <a:picLocks noChangeAspect="1"/>
          </p:cNvPicPr>
          <p:nvPr/>
        </p:nvPicPr>
        <p:blipFill>
          <a:blip r:embed="rId2" cstate="print"/>
          <a:stretch>
            <a:fillRect/>
          </a:stretch>
        </p:blipFill>
        <p:spPr>
          <a:xfrm>
            <a:off x="3929058" y="3286124"/>
            <a:ext cx="4936215" cy="3290810"/>
          </a:xfrm>
          <a:prstGeom prst="rect">
            <a:avLst/>
          </a:prstGeom>
          <a:ln>
            <a:noFill/>
          </a:ln>
          <a:effectLst>
            <a:softEdge rad="112500"/>
          </a:effectLst>
        </p:spPr>
      </p:pic>
      <p:pic>
        <p:nvPicPr>
          <p:cNvPr id="5" name="圖片 4" descr="IMG_4005.JPG"/>
          <p:cNvPicPr>
            <a:picLocks noChangeAspect="1"/>
          </p:cNvPicPr>
          <p:nvPr/>
        </p:nvPicPr>
        <p:blipFill>
          <a:blip r:embed="rId3" cstate="print"/>
          <a:stretch>
            <a:fillRect/>
          </a:stretch>
        </p:blipFill>
        <p:spPr>
          <a:xfrm>
            <a:off x="357158" y="214290"/>
            <a:ext cx="5032686" cy="3355124"/>
          </a:xfrm>
          <a:prstGeom prst="rect">
            <a:avLst/>
          </a:prstGeom>
          <a:ln>
            <a:noFill/>
          </a:ln>
          <a:effectLst>
            <a:softEdge rad="112500"/>
          </a:effectLst>
        </p:spPr>
      </p:pic>
      <p:sp>
        <p:nvSpPr>
          <p:cNvPr id="6" name="文字方塊 5"/>
          <p:cNvSpPr txBox="1"/>
          <p:nvPr/>
        </p:nvSpPr>
        <p:spPr>
          <a:xfrm>
            <a:off x="500034" y="4214818"/>
            <a:ext cx="3071834" cy="1015663"/>
          </a:xfrm>
          <a:prstGeom prst="rect">
            <a:avLst/>
          </a:prstGeom>
          <a:noFill/>
        </p:spPr>
        <p:txBody>
          <a:bodyPr wrap="square" rtlCol="0">
            <a:spAutoFit/>
          </a:bodyPr>
          <a:lstStyle/>
          <a:p>
            <a:r>
              <a:rPr lang="zh-TW" altLang="en-US" sz="3000" b="1" dirty="0" smtClean="0"/>
              <a:t> 老師、學生們踴躍支持義賣活動。</a:t>
            </a:r>
            <a:endParaRPr lang="zh-TW" altLang="en-US" sz="30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p:txBody>
          <a:bodyPr/>
          <a:lstStyle/>
          <a:p>
            <a:pPr eaLnBrk="1" hangingPunct="1"/>
            <a:endParaRPr lang="zh-TW" altLang="en-US" smtClean="0"/>
          </a:p>
        </p:txBody>
      </p:sp>
      <p:sp>
        <p:nvSpPr>
          <p:cNvPr id="18435" name="內容版面配置區 2"/>
          <p:cNvSpPr>
            <a:spLocks noGrp="1"/>
          </p:cNvSpPr>
          <p:nvPr>
            <p:ph idx="1"/>
          </p:nvPr>
        </p:nvSpPr>
        <p:spPr/>
        <p:txBody>
          <a:bodyPr/>
          <a:lstStyle/>
          <a:p>
            <a:pPr eaLnBrk="1" hangingPunct="1"/>
            <a:endParaRPr lang="zh-TW" altLang="en-US" smtClean="0"/>
          </a:p>
        </p:txBody>
      </p:sp>
      <p:pic>
        <p:nvPicPr>
          <p:cNvPr id="18436" name="圖片 3" descr="IMG_4067.JPG"/>
          <p:cNvPicPr>
            <a:picLocks noChangeAspect="1"/>
          </p:cNvPicPr>
          <p:nvPr/>
        </p:nvPicPr>
        <p:blipFill>
          <a:blip r:embed="rId2"/>
          <a:srcRect/>
          <a:stretch>
            <a:fillRect/>
          </a:stretch>
        </p:blipFill>
        <p:spPr bwMode="auto">
          <a:xfrm>
            <a:off x="4000500" y="3429000"/>
            <a:ext cx="4929188" cy="3286125"/>
          </a:xfrm>
          <a:prstGeom prst="rect">
            <a:avLst/>
          </a:prstGeom>
          <a:noFill/>
          <a:ln w="9525">
            <a:noFill/>
            <a:miter lim="800000"/>
            <a:headEnd/>
            <a:tailEnd/>
          </a:ln>
        </p:spPr>
      </p:pic>
      <p:pic>
        <p:nvPicPr>
          <p:cNvPr id="18437" name="圖片 4" descr="IMG_4035.JPG"/>
          <p:cNvPicPr>
            <a:picLocks noChangeAspect="1"/>
          </p:cNvPicPr>
          <p:nvPr/>
        </p:nvPicPr>
        <p:blipFill>
          <a:blip r:embed="rId3"/>
          <a:srcRect/>
          <a:stretch>
            <a:fillRect/>
          </a:stretch>
        </p:blipFill>
        <p:spPr bwMode="auto">
          <a:xfrm>
            <a:off x="357188" y="285750"/>
            <a:ext cx="5072062" cy="33813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7188" y="274638"/>
            <a:ext cx="8429625" cy="1296987"/>
          </a:xfrm>
        </p:spPr>
        <p:txBody>
          <a:bodyPr/>
          <a:lstStyle/>
          <a:p>
            <a:pPr eaLnBrk="1" hangingPunct="1"/>
            <a:r>
              <a:rPr lang="en-US" altLang="zh-TW" b="1" smtClean="0">
                <a:solidFill>
                  <a:srgbClr val="0000FF"/>
                </a:solidFill>
              </a:rPr>
              <a:t>Stage 3 – GWC pupils visited Tainan</a:t>
            </a:r>
            <a:endParaRPr lang="zh-TW" altLang="en-US" b="1" smtClean="0">
              <a:solidFill>
                <a:srgbClr val="0000FF"/>
              </a:solidFill>
            </a:endParaRPr>
          </a:p>
        </p:txBody>
      </p:sp>
      <p:sp>
        <p:nvSpPr>
          <p:cNvPr id="19459" name="內容版面配置區 2"/>
          <p:cNvSpPr>
            <a:spLocks noGrp="1"/>
          </p:cNvSpPr>
          <p:nvPr>
            <p:ph idx="1"/>
          </p:nvPr>
        </p:nvSpPr>
        <p:spPr>
          <a:xfrm>
            <a:off x="285750" y="1600200"/>
            <a:ext cx="8572500" cy="4525963"/>
          </a:xfrm>
        </p:spPr>
        <p:txBody>
          <a:bodyPr/>
          <a:lstStyle/>
          <a:p>
            <a:pPr eaLnBrk="1" hangingPunct="1"/>
            <a:r>
              <a:rPr lang="en-US" altLang="zh-TW" dirty="0" smtClean="0"/>
              <a:t>2011. May 21 ~ 28 </a:t>
            </a:r>
          </a:p>
          <a:p>
            <a:pPr eaLnBrk="1" hangingPunct="1">
              <a:buFont typeface="Arial" charset="0"/>
              <a:buNone/>
            </a:pPr>
            <a:r>
              <a:rPr lang="en-US" altLang="zh-TW" dirty="0" smtClean="0"/>
              <a:t>    2 teachers: Mr. Ian Jordan &amp; Ms. Maggie </a:t>
            </a:r>
            <a:r>
              <a:rPr lang="en-US" altLang="zh-TW" dirty="0" err="1" smtClean="0"/>
              <a:t>Sproule</a:t>
            </a:r>
            <a:endParaRPr lang="en-US" altLang="zh-TW" dirty="0" smtClean="0"/>
          </a:p>
          <a:p>
            <a:pPr eaLnBrk="1" hangingPunct="1">
              <a:buFont typeface="Arial" charset="0"/>
              <a:buNone/>
            </a:pPr>
            <a:r>
              <a:rPr lang="en-US" altLang="zh-TW" dirty="0" smtClean="0"/>
              <a:t>    7 pupils</a:t>
            </a:r>
          </a:p>
          <a:p>
            <a:pPr eaLnBrk="1" hangingPunct="1">
              <a:buFont typeface="Arial" charset="0"/>
              <a:buNone/>
            </a:pPr>
            <a:r>
              <a:rPr lang="en-US" altLang="zh-TW" dirty="0" smtClean="0"/>
              <a:t>    </a:t>
            </a:r>
          </a:p>
          <a:p>
            <a:pPr eaLnBrk="1" hangingPunct="1">
              <a:buFont typeface="Arial" charset="0"/>
              <a:buNone/>
            </a:pPr>
            <a:r>
              <a:rPr lang="zh-TW" altLang="en-US" dirty="0" smtClean="0"/>
              <a:t>於校內先進行接待家庭招募徵選，審查錄取後，</a:t>
            </a:r>
            <a:endParaRPr lang="en-US" altLang="zh-TW" dirty="0" smtClean="0"/>
          </a:p>
          <a:p>
            <a:pPr eaLnBrk="1" hangingPunct="1">
              <a:buFont typeface="Arial" charset="0"/>
              <a:buNone/>
            </a:pPr>
            <a:r>
              <a:rPr lang="zh-TW" altLang="en-US" dirty="0" smtClean="0"/>
              <a:t>針對招待家庭基本資料，每個接待家庭分配到</a:t>
            </a:r>
            <a:endParaRPr lang="en-US" altLang="zh-TW" dirty="0" smtClean="0"/>
          </a:p>
          <a:p>
            <a:pPr eaLnBrk="1" hangingPunct="1">
              <a:buFont typeface="Arial" charset="0"/>
              <a:buNone/>
            </a:pPr>
            <a:r>
              <a:rPr lang="zh-TW" altLang="en-US" dirty="0" smtClean="0"/>
              <a:t>一位英國同學，屆時來台時予以接待。</a:t>
            </a:r>
            <a:endParaRPr lang="en-US" altLang="zh-TW"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IMG_7512.JPG"/>
          <p:cNvPicPr>
            <a:picLocks noChangeAspect="1"/>
          </p:cNvPicPr>
          <p:nvPr/>
        </p:nvPicPr>
        <p:blipFill>
          <a:blip r:embed="rId2" cstate="print"/>
          <a:stretch>
            <a:fillRect/>
          </a:stretch>
        </p:blipFill>
        <p:spPr>
          <a:xfrm>
            <a:off x="3678992" y="3214662"/>
            <a:ext cx="5465008" cy="3643338"/>
          </a:xfrm>
          <a:prstGeom prst="rect">
            <a:avLst/>
          </a:prstGeom>
          <a:ln>
            <a:noFill/>
          </a:ln>
          <a:effectLst>
            <a:softEdge rad="112500"/>
          </a:effectLst>
        </p:spPr>
      </p:pic>
      <p:pic>
        <p:nvPicPr>
          <p:cNvPr id="4" name="內容版面配置區 3" descr="IMG_7488.JPG"/>
          <p:cNvPicPr>
            <a:picLocks noGrp="1" noChangeAspect="1"/>
          </p:cNvPicPr>
          <p:nvPr>
            <p:ph idx="1"/>
          </p:nvPr>
        </p:nvPicPr>
        <p:blipFill>
          <a:blip r:embed="rId3" cstate="print"/>
          <a:stretch>
            <a:fillRect/>
          </a:stretch>
        </p:blipFill>
        <p:spPr>
          <a:xfrm>
            <a:off x="0" y="0"/>
            <a:ext cx="5572164" cy="3714775"/>
          </a:xfrm>
          <a:effectLst>
            <a:softEdge rad="112500"/>
          </a:effectLst>
        </p:spPr>
      </p:pic>
      <p:sp>
        <p:nvSpPr>
          <p:cNvPr id="7" name="文字方塊 6"/>
          <p:cNvSpPr txBox="1"/>
          <p:nvPr/>
        </p:nvSpPr>
        <p:spPr>
          <a:xfrm>
            <a:off x="285720" y="4500570"/>
            <a:ext cx="3214710" cy="1015663"/>
          </a:xfrm>
          <a:prstGeom prst="rect">
            <a:avLst/>
          </a:prstGeom>
          <a:noFill/>
        </p:spPr>
        <p:txBody>
          <a:bodyPr wrap="square" rtlCol="0">
            <a:spAutoFit/>
          </a:bodyPr>
          <a:lstStyle/>
          <a:p>
            <a:r>
              <a:rPr lang="zh-TW" altLang="en-US" sz="3000" b="1" dirty="0" smtClean="0"/>
              <a:t>致贈忠孝</a:t>
            </a:r>
            <a:r>
              <a:rPr lang="en-US" altLang="zh-TW" sz="3000" b="1" dirty="0" smtClean="0"/>
              <a:t>-</a:t>
            </a:r>
            <a:r>
              <a:rPr lang="zh-TW" altLang="en-US" sz="3000" b="1" dirty="0" smtClean="0"/>
              <a:t>愛丁堡紀念</a:t>
            </a:r>
            <a:r>
              <a:rPr lang="en-US" altLang="zh-TW" sz="3000" b="1" dirty="0" smtClean="0"/>
              <a:t>T-shirt</a:t>
            </a:r>
            <a:r>
              <a:rPr lang="zh-TW" altLang="en-US" sz="3000" b="1" dirty="0" smtClean="0"/>
              <a:t>。</a:t>
            </a:r>
            <a:endParaRPr lang="zh-TW" altLang="en-US" sz="3000" b="1" dirty="0"/>
          </a:p>
        </p:txBody>
      </p:sp>
      <p:sp>
        <p:nvSpPr>
          <p:cNvPr id="8" name="向右箭號 7"/>
          <p:cNvSpPr/>
          <p:nvPr/>
        </p:nvSpPr>
        <p:spPr>
          <a:xfrm>
            <a:off x="2857488" y="5143512"/>
            <a:ext cx="642942"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6500794" y="500042"/>
            <a:ext cx="2643206" cy="1015663"/>
          </a:xfrm>
          <a:prstGeom prst="rect">
            <a:avLst/>
          </a:prstGeom>
          <a:noFill/>
        </p:spPr>
        <p:txBody>
          <a:bodyPr wrap="square" rtlCol="0">
            <a:spAutoFit/>
          </a:bodyPr>
          <a:lstStyle/>
          <a:p>
            <a:r>
              <a:rPr lang="zh-TW" altLang="en-US" sz="3000" b="1" dirty="0" smtClean="0"/>
              <a:t>參與全校升旗集會。</a:t>
            </a:r>
            <a:endParaRPr lang="zh-TW" altLang="en-US" sz="3000" b="1" dirty="0"/>
          </a:p>
        </p:txBody>
      </p:sp>
      <p:sp>
        <p:nvSpPr>
          <p:cNvPr id="11" name="向右箭號 10"/>
          <p:cNvSpPr/>
          <p:nvPr/>
        </p:nvSpPr>
        <p:spPr>
          <a:xfrm>
            <a:off x="5715008" y="928670"/>
            <a:ext cx="642942"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3" descr="IMG_7392.JPG"/>
          <p:cNvPicPr>
            <a:picLocks noChangeAspect="1"/>
          </p:cNvPicPr>
          <p:nvPr/>
        </p:nvPicPr>
        <p:blipFill>
          <a:blip r:embed="rId2" cstate="print"/>
          <a:stretch>
            <a:fillRect/>
          </a:stretch>
        </p:blipFill>
        <p:spPr>
          <a:xfrm>
            <a:off x="4000463" y="3428976"/>
            <a:ext cx="5143537" cy="3429024"/>
          </a:xfrm>
          <a:prstGeom prst="rect">
            <a:avLst/>
          </a:prstGeom>
          <a:ln>
            <a:noFill/>
          </a:ln>
          <a:effectLst>
            <a:softEdge rad="112500"/>
          </a:effectLst>
        </p:spPr>
      </p:pic>
      <p:pic>
        <p:nvPicPr>
          <p:cNvPr id="4" name="圖片 3" descr="IMG_7545.JPG"/>
          <p:cNvPicPr>
            <a:picLocks noChangeAspect="1"/>
          </p:cNvPicPr>
          <p:nvPr/>
        </p:nvPicPr>
        <p:blipFill>
          <a:blip r:embed="rId3" cstate="print"/>
          <a:stretch>
            <a:fillRect/>
          </a:stretch>
        </p:blipFill>
        <p:spPr>
          <a:xfrm>
            <a:off x="0" y="0"/>
            <a:ext cx="5857916" cy="3905277"/>
          </a:xfrm>
          <a:prstGeom prst="rect">
            <a:avLst/>
          </a:prstGeom>
          <a:ln>
            <a:noFill/>
          </a:ln>
          <a:effectLst>
            <a:softEdge rad="112500"/>
          </a:effectLst>
        </p:spPr>
      </p:pic>
      <p:sp>
        <p:nvSpPr>
          <p:cNvPr id="6" name="文字方塊 5"/>
          <p:cNvSpPr txBox="1"/>
          <p:nvPr/>
        </p:nvSpPr>
        <p:spPr>
          <a:xfrm>
            <a:off x="285720" y="4786322"/>
            <a:ext cx="2857520" cy="1708160"/>
          </a:xfrm>
          <a:prstGeom prst="rect">
            <a:avLst/>
          </a:prstGeom>
          <a:noFill/>
        </p:spPr>
        <p:txBody>
          <a:bodyPr wrap="square" rtlCol="0">
            <a:spAutoFit/>
          </a:bodyPr>
          <a:lstStyle/>
          <a:p>
            <a:r>
              <a:rPr lang="zh-TW" altLang="en-US" sz="3500" b="1" dirty="0" smtClean="0"/>
              <a:t>本校學生和英國學伴上串珠課。</a:t>
            </a:r>
            <a:endParaRPr lang="zh-TW" altLang="en-US" sz="3500" b="1" dirty="0"/>
          </a:p>
        </p:txBody>
      </p:sp>
      <p:sp>
        <p:nvSpPr>
          <p:cNvPr id="7" name="文字方塊 6"/>
          <p:cNvSpPr txBox="1"/>
          <p:nvPr/>
        </p:nvSpPr>
        <p:spPr>
          <a:xfrm>
            <a:off x="6500826" y="928670"/>
            <a:ext cx="2643174" cy="1169551"/>
          </a:xfrm>
          <a:prstGeom prst="rect">
            <a:avLst/>
          </a:prstGeom>
          <a:noFill/>
        </p:spPr>
        <p:txBody>
          <a:bodyPr wrap="square" rtlCol="0">
            <a:spAutoFit/>
          </a:bodyPr>
          <a:lstStyle/>
          <a:p>
            <a:r>
              <a:rPr lang="zh-TW" altLang="en-US" sz="3500" b="1" dirty="0" smtClean="0"/>
              <a:t>包粽子體驗課程。</a:t>
            </a:r>
            <a:endParaRPr lang="zh-TW" altLang="en-US" sz="3500" b="1" dirty="0"/>
          </a:p>
        </p:txBody>
      </p:sp>
      <p:sp>
        <p:nvSpPr>
          <p:cNvPr id="8" name="向右箭號 7"/>
          <p:cNvSpPr/>
          <p:nvPr/>
        </p:nvSpPr>
        <p:spPr>
          <a:xfrm>
            <a:off x="5929322" y="1428736"/>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3286116" y="5357826"/>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SDC17305.JPG"/>
          <p:cNvPicPr>
            <a:picLocks noChangeAspect="1"/>
          </p:cNvPicPr>
          <p:nvPr/>
        </p:nvPicPr>
        <p:blipFill>
          <a:blip r:embed="rId2" cstate="print"/>
          <a:stretch>
            <a:fillRect/>
          </a:stretch>
        </p:blipFill>
        <p:spPr>
          <a:xfrm>
            <a:off x="4190997" y="3143248"/>
            <a:ext cx="4953003" cy="3714752"/>
          </a:xfrm>
          <a:prstGeom prst="rect">
            <a:avLst/>
          </a:prstGeom>
          <a:ln>
            <a:noFill/>
          </a:ln>
          <a:effectLst>
            <a:softEdge rad="112500"/>
          </a:effectLst>
        </p:spPr>
      </p:pic>
      <p:pic>
        <p:nvPicPr>
          <p:cNvPr id="6" name="內容版面配置區 5" descr="SDC17298.JPG"/>
          <p:cNvPicPr>
            <a:picLocks noGrp="1" noChangeAspect="1"/>
          </p:cNvPicPr>
          <p:nvPr>
            <p:ph idx="1"/>
          </p:nvPr>
        </p:nvPicPr>
        <p:blipFill>
          <a:blip r:embed="rId3" cstate="print"/>
          <a:stretch>
            <a:fillRect/>
          </a:stretch>
        </p:blipFill>
        <p:spPr>
          <a:xfrm>
            <a:off x="0" y="0"/>
            <a:ext cx="5072098" cy="3804074"/>
          </a:xfrm>
          <a:effectLst>
            <a:softEdge rad="112500"/>
          </a:effectLst>
        </p:spPr>
      </p:pic>
      <p:sp>
        <p:nvSpPr>
          <p:cNvPr id="4" name="文字方塊 3"/>
          <p:cNvSpPr txBox="1"/>
          <p:nvPr/>
        </p:nvSpPr>
        <p:spPr>
          <a:xfrm>
            <a:off x="285720" y="4786322"/>
            <a:ext cx="2857520" cy="1708160"/>
          </a:xfrm>
          <a:prstGeom prst="rect">
            <a:avLst/>
          </a:prstGeom>
          <a:noFill/>
        </p:spPr>
        <p:txBody>
          <a:bodyPr wrap="square" rtlCol="0">
            <a:spAutoFit/>
          </a:bodyPr>
          <a:lstStyle/>
          <a:p>
            <a:r>
              <a:rPr lang="zh-TW" altLang="en-US" sz="3500" b="1" dirty="0" smtClean="0"/>
              <a:t>本校學生和英國學伴一起上體育課。</a:t>
            </a:r>
            <a:endParaRPr lang="zh-TW" altLang="en-US" sz="3500" b="1" dirty="0"/>
          </a:p>
        </p:txBody>
      </p:sp>
      <p:sp>
        <p:nvSpPr>
          <p:cNvPr id="5" name="文字方塊 4"/>
          <p:cNvSpPr txBox="1"/>
          <p:nvPr/>
        </p:nvSpPr>
        <p:spPr>
          <a:xfrm>
            <a:off x="5857884" y="428604"/>
            <a:ext cx="3000396" cy="1708160"/>
          </a:xfrm>
          <a:prstGeom prst="rect">
            <a:avLst/>
          </a:prstGeom>
          <a:noFill/>
        </p:spPr>
        <p:txBody>
          <a:bodyPr wrap="square" rtlCol="0">
            <a:spAutoFit/>
          </a:bodyPr>
          <a:lstStyle/>
          <a:p>
            <a:r>
              <a:rPr lang="zh-TW" altLang="en-US" sz="3500" b="1" dirty="0" smtClean="0"/>
              <a:t>本校學生和英國學伴一起上表演藝術課。</a:t>
            </a:r>
            <a:endParaRPr lang="zh-TW" altLang="en-US" sz="3500" b="1" dirty="0"/>
          </a:p>
        </p:txBody>
      </p:sp>
      <p:sp>
        <p:nvSpPr>
          <p:cNvPr id="8" name="向右箭號 7"/>
          <p:cNvSpPr/>
          <p:nvPr/>
        </p:nvSpPr>
        <p:spPr>
          <a:xfrm>
            <a:off x="5214942" y="1071546"/>
            <a:ext cx="500066"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3286116" y="5429264"/>
            <a:ext cx="642942"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85720" y="285728"/>
            <a:ext cx="8572560" cy="6286544"/>
          </a:xfrm>
        </p:spPr>
        <p:txBody>
          <a:bodyPr/>
          <a:lstStyle/>
          <a:p>
            <a:pPr>
              <a:buNone/>
            </a:pPr>
            <a:r>
              <a:rPr lang="zh-TW" altLang="en-US" b="1" dirty="0" smtClean="0"/>
              <a:t>  </a:t>
            </a:r>
            <a:r>
              <a:rPr lang="en-US" altLang="zh-TW" b="1" dirty="0" smtClean="0"/>
              <a:t>2. </a:t>
            </a:r>
            <a:r>
              <a:rPr lang="zh-TW" altLang="en-US" b="1" dirty="0" smtClean="0"/>
              <a:t>辦理學生英語學習活動</a:t>
            </a:r>
          </a:p>
          <a:p>
            <a:pPr>
              <a:buNone/>
            </a:pPr>
            <a:r>
              <a:rPr lang="en-US" altLang="zh-TW" dirty="0" smtClean="0"/>
              <a:t>      (1) </a:t>
            </a:r>
            <a:r>
              <a:rPr lang="zh-TW" altLang="en-US" dirty="0" smtClean="0"/>
              <a:t>上、下學期定期舉辦英語說故事、英語</a:t>
            </a:r>
            <a:r>
              <a:rPr lang="en-US" altLang="zh-TW" dirty="0" smtClean="0"/>
              <a:t>   </a:t>
            </a:r>
          </a:p>
          <a:p>
            <a:pPr>
              <a:buNone/>
            </a:pPr>
            <a:r>
              <a:rPr lang="en-US" altLang="zh-TW" dirty="0" smtClean="0"/>
              <a:t>            </a:t>
            </a:r>
            <a:r>
              <a:rPr lang="zh-TW" altLang="en-US" dirty="0" smtClean="0"/>
              <a:t>演講、英語團體動唱比賽、英語單字拼</a:t>
            </a:r>
            <a:endParaRPr lang="en-US" altLang="zh-TW" dirty="0" smtClean="0"/>
          </a:p>
          <a:p>
            <a:pPr>
              <a:buNone/>
            </a:pPr>
            <a:r>
              <a:rPr lang="en-US" altLang="zh-TW" dirty="0" smtClean="0"/>
              <a:t>            </a:t>
            </a:r>
            <a:r>
              <a:rPr lang="zh-TW" altLang="en-US" dirty="0" smtClean="0"/>
              <a:t>字大賽等相關活動。</a:t>
            </a:r>
          </a:p>
          <a:p>
            <a:pPr>
              <a:buNone/>
            </a:pPr>
            <a:r>
              <a:rPr lang="en-US" altLang="zh-TW" dirty="0" smtClean="0"/>
              <a:t>      (2) </a:t>
            </a:r>
            <a:r>
              <a:rPr lang="zh-TW" altLang="en-US" dirty="0" smtClean="0"/>
              <a:t>本校社團每學期開設「愛丁堡國際交流</a:t>
            </a:r>
            <a:endParaRPr lang="en-US" altLang="zh-TW" dirty="0" smtClean="0"/>
          </a:p>
          <a:p>
            <a:pPr>
              <a:buNone/>
            </a:pPr>
            <a:r>
              <a:rPr lang="en-US" altLang="zh-TW" dirty="0" smtClean="0"/>
              <a:t>            </a:t>
            </a:r>
            <a:r>
              <a:rPr lang="zh-TW" altLang="en-US" dirty="0" smtClean="0"/>
              <a:t>部落格社團」、「英語小說閱讀社」、  </a:t>
            </a:r>
            <a:endParaRPr lang="en-US" altLang="zh-TW" dirty="0" smtClean="0"/>
          </a:p>
          <a:p>
            <a:pPr>
              <a:buNone/>
            </a:pPr>
            <a:r>
              <a:rPr lang="en-US" altLang="zh-TW" dirty="0" smtClean="0"/>
              <a:t>          </a:t>
            </a:r>
            <a:r>
              <a:rPr lang="zh-TW" altLang="en-US" dirty="0" smtClean="0"/>
              <a:t>「英語金曲欣賞」、「英語拼字社」提供</a:t>
            </a:r>
            <a:r>
              <a:rPr lang="en-US" altLang="zh-TW" dirty="0" smtClean="0"/>
              <a:t>       </a:t>
            </a:r>
          </a:p>
          <a:p>
            <a:pPr>
              <a:buNone/>
            </a:pPr>
            <a:r>
              <a:rPr lang="en-US" altLang="zh-TW" dirty="0" smtClean="0"/>
              <a:t>           </a:t>
            </a:r>
            <a:r>
              <a:rPr lang="zh-TW" altLang="en-US" dirty="0" smtClean="0"/>
              <a:t>學生多元的英語學習活動。</a:t>
            </a:r>
            <a:endParaRPr lang="en-US" altLang="zh-TW" dirty="0" smtClean="0"/>
          </a:p>
          <a:p>
            <a:pPr>
              <a:buNone/>
            </a:pPr>
            <a:r>
              <a:rPr lang="en-US" altLang="zh-TW" dirty="0" smtClean="0"/>
              <a:t>      (3)</a:t>
            </a:r>
            <a:r>
              <a:rPr lang="zh-TW" altLang="en-US" dirty="0" smtClean="0"/>
              <a:t>在寒、暑假會舉辦英語生活營，結合本校  </a:t>
            </a:r>
            <a:endParaRPr lang="en-US" altLang="zh-TW" dirty="0" smtClean="0"/>
          </a:p>
          <a:p>
            <a:pPr>
              <a:buNone/>
            </a:pPr>
            <a:r>
              <a:rPr lang="en-US" altLang="zh-TW" dirty="0" smtClean="0"/>
              <a:t>           </a:t>
            </a:r>
            <a:r>
              <a:rPr lang="zh-TW" altLang="en-US" dirty="0" smtClean="0"/>
              <a:t>中師及外師設計課程，辦理兩</a:t>
            </a:r>
            <a:r>
              <a:rPr lang="en-US" altLang="zh-TW" dirty="0" smtClean="0"/>
              <a:t>~</a:t>
            </a:r>
            <a:r>
              <a:rPr lang="zh-TW" altLang="en-US" dirty="0" smtClean="0"/>
              <a:t>三天的英</a:t>
            </a:r>
            <a:r>
              <a:rPr lang="en-US" altLang="zh-TW" dirty="0" smtClean="0"/>
              <a:t> </a:t>
            </a:r>
          </a:p>
          <a:p>
            <a:pPr>
              <a:buNone/>
            </a:pPr>
            <a:r>
              <a:rPr lang="en-US" altLang="zh-TW" dirty="0" smtClean="0"/>
              <a:t>           </a:t>
            </a:r>
            <a:r>
              <a:rPr lang="zh-TW" altLang="en-US" dirty="0" smtClean="0"/>
              <a:t>語生活營。</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SDC17365.JPG"/>
          <p:cNvPicPr>
            <a:picLocks noGrp="1" noChangeAspect="1"/>
          </p:cNvPicPr>
          <p:nvPr>
            <p:ph idx="1"/>
          </p:nvPr>
        </p:nvPicPr>
        <p:blipFill>
          <a:blip r:embed="rId2" cstate="print"/>
          <a:stretch>
            <a:fillRect/>
          </a:stretch>
        </p:blipFill>
        <p:spPr>
          <a:xfrm>
            <a:off x="0" y="0"/>
            <a:ext cx="5643602" cy="4232702"/>
          </a:xfrm>
          <a:effectLst>
            <a:softEdge rad="112500"/>
          </a:effectLst>
        </p:spPr>
      </p:pic>
      <p:pic>
        <p:nvPicPr>
          <p:cNvPr id="5" name="圖片 4" descr="SDC17381.JPG"/>
          <p:cNvPicPr>
            <a:picLocks noChangeAspect="1"/>
          </p:cNvPicPr>
          <p:nvPr/>
        </p:nvPicPr>
        <p:blipFill>
          <a:blip r:embed="rId3" cstate="print"/>
          <a:stretch>
            <a:fillRect/>
          </a:stretch>
        </p:blipFill>
        <p:spPr>
          <a:xfrm>
            <a:off x="4286248" y="3214686"/>
            <a:ext cx="4857752" cy="3643314"/>
          </a:xfrm>
          <a:prstGeom prst="rect">
            <a:avLst/>
          </a:prstGeom>
          <a:ln>
            <a:noFill/>
          </a:ln>
          <a:effectLst>
            <a:softEdge rad="112500"/>
          </a:effectLst>
        </p:spPr>
      </p:pic>
      <p:sp>
        <p:nvSpPr>
          <p:cNvPr id="7" name="文字方塊 6"/>
          <p:cNvSpPr txBox="1"/>
          <p:nvPr/>
        </p:nvSpPr>
        <p:spPr>
          <a:xfrm>
            <a:off x="6500826" y="642918"/>
            <a:ext cx="2500330" cy="1708160"/>
          </a:xfrm>
          <a:prstGeom prst="rect">
            <a:avLst/>
          </a:prstGeom>
          <a:noFill/>
        </p:spPr>
        <p:txBody>
          <a:bodyPr wrap="square" rtlCol="0">
            <a:spAutoFit/>
          </a:bodyPr>
          <a:lstStyle/>
          <a:p>
            <a:r>
              <a:rPr lang="zh-TW" altLang="en-US" sz="3500" b="1" dirty="0" smtClean="0"/>
              <a:t>參觀太子國中和太子宮廟。</a:t>
            </a:r>
            <a:endParaRPr lang="zh-TW" altLang="en-US" sz="3500" b="1" dirty="0"/>
          </a:p>
        </p:txBody>
      </p:sp>
      <p:sp>
        <p:nvSpPr>
          <p:cNvPr id="8" name="文字方塊 7"/>
          <p:cNvSpPr txBox="1"/>
          <p:nvPr/>
        </p:nvSpPr>
        <p:spPr>
          <a:xfrm>
            <a:off x="571472" y="4857760"/>
            <a:ext cx="2500330" cy="1169551"/>
          </a:xfrm>
          <a:prstGeom prst="rect">
            <a:avLst/>
          </a:prstGeom>
          <a:noFill/>
        </p:spPr>
        <p:txBody>
          <a:bodyPr wrap="square" rtlCol="0">
            <a:spAutoFit/>
          </a:bodyPr>
          <a:lstStyle/>
          <a:p>
            <a:r>
              <a:rPr lang="zh-TW" altLang="en-US" sz="3500" b="1" dirty="0" smtClean="0"/>
              <a:t>參觀十股文化村。</a:t>
            </a:r>
            <a:endParaRPr lang="zh-TW" altLang="en-US" sz="3500" b="1" dirty="0"/>
          </a:p>
        </p:txBody>
      </p:sp>
      <p:sp>
        <p:nvSpPr>
          <p:cNvPr id="9" name="向右箭號 8"/>
          <p:cNvSpPr/>
          <p:nvPr/>
        </p:nvSpPr>
        <p:spPr>
          <a:xfrm>
            <a:off x="5857884" y="1285860"/>
            <a:ext cx="571504"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9"/>
          <p:cNvSpPr/>
          <p:nvPr/>
        </p:nvSpPr>
        <p:spPr>
          <a:xfrm>
            <a:off x="3214678" y="5429264"/>
            <a:ext cx="785818"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FILE0006.JPG"/>
          <p:cNvPicPr>
            <a:picLocks noGrp="1" noChangeAspect="1"/>
          </p:cNvPicPr>
          <p:nvPr>
            <p:ph idx="1"/>
          </p:nvPr>
        </p:nvPicPr>
        <p:blipFill>
          <a:blip r:embed="rId2" cstate="print"/>
          <a:stretch>
            <a:fillRect/>
          </a:stretch>
        </p:blipFill>
        <p:spPr>
          <a:xfrm>
            <a:off x="214282" y="214290"/>
            <a:ext cx="5072097" cy="3804072"/>
          </a:xfrm>
          <a:effectLst>
            <a:softEdge rad="112500"/>
          </a:effectLst>
        </p:spPr>
      </p:pic>
      <p:pic>
        <p:nvPicPr>
          <p:cNvPr id="5" name="圖片 4" descr="Walter_20110526e.JPG"/>
          <p:cNvPicPr>
            <a:picLocks noChangeAspect="1"/>
          </p:cNvPicPr>
          <p:nvPr/>
        </p:nvPicPr>
        <p:blipFill>
          <a:blip r:embed="rId3" cstate="print"/>
          <a:stretch>
            <a:fillRect/>
          </a:stretch>
        </p:blipFill>
        <p:spPr>
          <a:xfrm>
            <a:off x="4214810" y="3143248"/>
            <a:ext cx="4667250" cy="3500438"/>
          </a:xfrm>
          <a:prstGeom prst="rect">
            <a:avLst/>
          </a:prstGeom>
          <a:ln>
            <a:noFill/>
          </a:ln>
          <a:effectLst>
            <a:softEdge rad="112500"/>
          </a:effectLst>
        </p:spPr>
      </p:pic>
      <p:sp>
        <p:nvSpPr>
          <p:cNvPr id="6" name="文字方塊 5"/>
          <p:cNvSpPr txBox="1"/>
          <p:nvPr/>
        </p:nvSpPr>
        <p:spPr>
          <a:xfrm>
            <a:off x="5929322" y="1071546"/>
            <a:ext cx="2928958" cy="1169551"/>
          </a:xfrm>
          <a:prstGeom prst="rect">
            <a:avLst/>
          </a:prstGeom>
          <a:noFill/>
        </p:spPr>
        <p:txBody>
          <a:bodyPr wrap="square" rtlCol="0">
            <a:spAutoFit/>
          </a:bodyPr>
          <a:lstStyle/>
          <a:p>
            <a:r>
              <a:rPr lang="zh-TW" altLang="en-US" sz="3500" b="1" dirty="0" smtClean="0"/>
              <a:t>英國學生和接待家庭的互動。</a:t>
            </a:r>
            <a:endParaRPr lang="zh-TW" altLang="en-US" sz="3500" b="1" dirty="0"/>
          </a:p>
        </p:txBody>
      </p:sp>
      <p:sp>
        <p:nvSpPr>
          <p:cNvPr id="7" name="向右箭號 6"/>
          <p:cNvSpPr/>
          <p:nvPr/>
        </p:nvSpPr>
        <p:spPr>
          <a:xfrm>
            <a:off x="5429256" y="1571612"/>
            <a:ext cx="500066"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下箭號 7"/>
          <p:cNvSpPr/>
          <p:nvPr/>
        </p:nvSpPr>
        <p:spPr>
          <a:xfrm>
            <a:off x="7286644" y="2500306"/>
            <a:ext cx="357190"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fontScale="90000"/>
          </a:bodyPr>
          <a:lstStyle/>
          <a:p>
            <a:pPr eaLnBrk="1" fontAlgn="auto" hangingPunct="1">
              <a:spcAft>
                <a:spcPts val="0"/>
              </a:spcAft>
              <a:defRPr/>
            </a:pPr>
            <a:r>
              <a:rPr lang="en-US" altLang="zh-TW" b="1" dirty="0" smtClean="0">
                <a:solidFill>
                  <a:srgbClr val="0000FF"/>
                </a:solidFill>
              </a:rPr>
              <a:t>Stage 4 – CHJH pupils visited Scotland</a:t>
            </a:r>
            <a:endParaRPr lang="zh-TW" altLang="en-US" dirty="0" smtClean="0"/>
          </a:p>
        </p:txBody>
      </p:sp>
      <p:sp>
        <p:nvSpPr>
          <p:cNvPr id="26627" name="內容版面配置區 2"/>
          <p:cNvSpPr>
            <a:spLocks noGrp="1"/>
          </p:cNvSpPr>
          <p:nvPr>
            <p:ph idx="1"/>
          </p:nvPr>
        </p:nvSpPr>
        <p:spPr>
          <a:xfrm>
            <a:off x="457200" y="1428750"/>
            <a:ext cx="8229600" cy="5072063"/>
          </a:xfrm>
        </p:spPr>
        <p:txBody>
          <a:bodyPr/>
          <a:lstStyle/>
          <a:p>
            <a:pPr eaLnBrk="1" hangingPunct="1"/>
            <a:r>
              <a:rPr lang="en-US" altLang="zh-TW" smtClean="0"/>
              <a:t>2011. June 18 ~ 25 </a:t>
            </a:r>
          </a:p>
          <a:p>
            <a:pPr eaLnBrk="1" hangingPunct="1">
              <a:buFont typeface="Arial" charset="0"/>
              <a:buNone/>
            </a:pPr>
            <a:r>
              <a:rPr lang="en-US" altLang="zh-TW" smtClean="0"/>
              <a:t>    2 teachers: Mr. Ou Jen-chin &amp; Ms. Hsiaoyun Chuang </a:t>
            </a:r>
          </a:p>
          <a:p>
            <a:pPr eaLnBrk="1" hangingPunct="1">
              <a:buFont typeface="Arial" charset="0"/>
              <a:buNone/>
            </a:pPr>
            <a:r>
              <a:rPr lang="en-US" altLang="zh-TW" smtClean="0"/>
              <a:t>    7 pupils    </a:t>
            </a:r>
          </a:p>
          <a:p>
            <a:pPr eaLnBrk="1" hangingPunct="1">
              <a:buFont typeface="Arial" charset="0"/>
              <a:buNone/>
            </a:pPr>
            <a:r>
              <a:rPr lang="en-US" altLang="zh-TW" smtClean="0"/>
              <a:t>    Each pupil stayed with the family of a GWC pupil who they hosted earlier. </a:t>
            </a:r>
          </a:p>
          <a:p>
            <a:pPr eaLnBrk="1" hangingPunct="1"/>
            <a:r>
              <a:rPr lang="en-US" altLang="zh-TW" smtClean="0"/>
              <a:t>2012. June 16 ~23</a:t>
            </a:r>
          </a:p>
          <a:p>
            <a:pPr eaLnBrk="1" hangingPunct="1">
              <a:buFont typeface="Arial" charset="0"/>
              <a:buNone/>
            </a:pPr>
            <a:r>
              <a:rPr lang="en-US" altLang="zh-TW" smtClean="0"/>
              <a:t>    1 teacher: Ms. Hsiaoyun Chuang</a:t>
            </a:r>
          </a:p>
          <a:p>
            <a:pPr eaLnBrk="1" hangingPunct="1">
              <a:buFont typeface="Arial" charset="0"/>
              <a:buNone/>
            </a:pPr>
            <a:r>
              <a:rPr lang="en-US" altLang="zh-TW" smtClean="0"/>
              <a:t>    10 pupils</a:t>
            </a:r>
            <a:endParaRPr lang="zh-TW" alt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p:txBody>
          <a:bodyPr/>
          <a:lstStyle/>
          <a:p>
            <a:pPr algn="l" eaLnBrk="1" hangingPunct="1"/>
            <a:r>
              <a:rPr lang="en-US" altLang="zh-TW" b="1" i="1" smtClean="0">
                <a:solidFill>
                  <a:srgbClr val="FF0000"/>
                </a:solidFill>
              </a:rPr>
              <a:t>Really excited…</a:t>
            </a:r>
            <a:endParaRPr lang="zh-TW" altLang="en-US" b="1" i="1" smtClean="0">
              <a:solidFill>
                <a:srgbClr val="FF0000"/>
              </a:solidFill>
            </a:endParaRPr>
          </a:p>
        </p:txBody>
      </p:sp>
      <p:sp>
        <p:nvSpPr>
          <p:cNvPr id="27651" name="內容版面配置區 2"/>
          <p:cNvSpPr>
            <a:spLocks noGrp="1"/>
          </p:cNvSpPr>
          <p:nvPr>
            <p:ph idx="1"/>
          </p:nvPr>
        </p:nvSpPr>
        <p:spPr/>
        <p:txBody>
          <a:bodyPr/>
          <a:lstStyle/>
          <a:p>
            <a:pPr eaLnBrk="1" hangingPunct="1"/>
            <a:endParaRPr lang="zh-TW" altLang="en-US" smtClean="0"/>
          </a:p>
        </p:txBody>
      </p:sp>
      <p:pic>
        <p:nvPicPr>
          <p:cNvPr id="6" name="Picture 1" descr="G:\20120615-23愛丁堡交流之旅\IMG_0633.JPG"/>
          <p:cNvPicPr>
            <a:picLocks noChangeAspect="1" noChangeArrowheads="1"/>
          </p:cNvPicPr>
          <p:nvPr/>
        </p:nvPicPr>
        <p:blipFill>
          <a:blip r:embed="rId2"/>
          <a:srcRect/>
          <a:stretch>
            <a:fillRect/>
          </a:stretch>
        </p:blipFill>
        <p:spPr bwMode="auto">
          <a:xfrm>
            <a:off x="1143000" y="1428750"/>
            <a:ext cx="6929438" cy="51974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20120615-23愛丁堡交流之旅\IMG_0696.JPG"/>
          <p:cNvPicPr>
            <a:picLocks noChangeAspect="1" noChangeArrowheads="1"/>
          </p:cNvPicPr>
          <p:nvPr/>
        </p:nvPicPr>
        <p:blipFill>
          <a:blip r:embed="rId2" cstate="print"/>
          <a:srcRect/>
          <a:stretch>
            <a:fillRect/>
          </a:stretch>
        </p:blipFill>
        <p:spPr bwMode="auto">
          <a:xfrm>
            <a:off x="0" y="0"/>
            <a:ext cx="5230778" cy="3923084"/>
          </a:xfrm>
          <a:prstGeom prst="rect">
            <a:avLst/>
          </a:prstGeom>
          <a:ln>
            <a:noFill/>
          </a:ln>
          <a:effectLst>
            <a:softEdge rad="112500"/>
          </a:effectLst>
        </p:spPr>
      </p:pic>
      <p:pic>
        <p:nvPicPr>
          <p:cNvPr id="29697" name="Picture 1" descr="G:\20120615-23愛丁堡交流之旅\IMG_0670.JPG"/>
          <p:cNvPicPr>
            <a:picLocks noChangeAspect="1" noChangeArrowheads="1"/>
          </p:cNvPicPr>
          <p:nvPr/>
        </p:nvPicPr>
        <p:blipFill>
          <a:blip r:embed="rId3" cstate="print"/>
          <a:srcRect/>
          <a:stretch>
            <a:fillRect/>
          </a:stretch>
        </p:blipFill>
        <p:spPr bwMode="auto">
          <a:xfrm>
            <a:off x="4429124" y="3321842"/>
            <a:ext cx="4714876" cy="3536157"/>
          </a:xfrm>
          <a:prstGeom prst="rect">
            <a:avLst/>
          </a:prstGeom>
          <a:ln>
            <a:noFill/>
          </a:ln>
          <a:effectLst>
            <a:softEdge rad="112500"/>
          </a:effectLst>
        </p:spPr>
      </p:pic>
      <p:sp>
        <p:nvSpPr>
          <p:cNvPr id="6" name="文字方塊 5"/>
          <p:cNvSpPr txBox="1"/>
          <p:nvPr/>
        </p:nvSpPr>
        <p:spPr>
          <a:xfrm>
            <a:off x="6000760" y="714356"/>
            <a:ext cx="2928958" cy="1708160"/>
          </a:xfrm>
          <a:prstGeom prst="rect">
            <a:avLst/>
          </a:prstGeom>
          <a:noFill/>
        </p:spPr>
        <p:txBody>
          <a:bodyPr wrap="square" rtlCol="0">
            <a:spAutoFit/>
          </a:bodyPr>
          <a:lstStyle/>
          <a:p>
            <a:r>
              <a:rPr lang="zh-TW" altLang="en-US" sz="3500" b="1" dirty="0" smtClean="0"/>
              <a:t>兩位英國老師帶領學生製作</a:t>
            </a:r>
            <a:r>
              <a:rPr lang="en-US" altLang="zh-TW" sz="3500" b="1" dirty="0" smtClean="0"/>
              <a:t>shortbread</a:t>
            </a:r>
            <a:r>
              <a:rPr lang="zh-TW" altLang="en-US" sz="3500" b="1" dirty="0" smtClean="0"/>
              <a:t>。</a:t>
            </a:r>
            <a:endParaRPr lang="zh-TW" altLang="en-US" sz="3500" b="1" dirty="0"/>
          </a:p>
        </p:txBody>
      </p:sp>
      <p:sp>
        <p:nvSpPr>
          <p:cNvPr id="7" name="文字方塊 6"/>
          <p:cNvSpPr txBox="1"/>
          <p:nvPr/>
        </p:nvSpPr>
        <p:spPr>
          <a:xfrm>
            <a:off x="285720" y="4572008"/>
            <a:ext cx="2928958" cy="1708160"/>
          </a:xfrm>
          <a:prstGeom prst="rect">
            <a:avLst/>
          </a:prstGeom>
          <a:noFill/>
        </p:spPr>
        <p:txBody>
          <a:bodyPr wrap="square" rtlCol="0">
            <a:spAutoFit/>
          </a:bodyPr>
          <a:lstStyle/>
          <a:p>
            <a:r>
              <a:rPr lang="zh-TW" altLang="en-US" sz="3500" b="1" dirty="0" smtClean="0"/>
              <a:t>英國老師和同學指導學生模擬打軍樂鼓。</a:t>
            </a:r>
            <a:endParaRPr lang="zh-TW" altLang="en-US" sz="3500" b="1" dirty="0"/>
          </a:p>
        </p:txBody>
      </p:sp>
      <p:sp>
        <p:nvSpPr>
          <p:cNvPr id="8" name="向右箭號 7"/>
          <p:cNvSpPr/>
          <p:nvPr/>
        </p:nvSpPr>
        <p:spPr>
          <a:xfrm>
            <a:off x="5429256" y="1428736"/>
            <a:ext cx="571504"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3357554" y="5357826"/>
            <a:ext cx="714380"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20120615-23愛丁堡交流之旅\P1080894.JPG"/>
          <p:cNvPicPr>
            <a:picLocks noChangeAspect="1" noChangeArrowheads="1"/>
          </p:cNvPicPr>
          <p:nvPr/>
        </p:nvPicPr>
        <p:blipFill>
          <a:blip r:embed="rId2" cstate="print"/>
          <a:srcRect/>
          <a:stretch>
            <a:fillRect/>
          </a:stretch>
        </p:blipFill>
        <p:spPr bwMode="auto">
          <a:xfrm>
            <a:off x="0" y="0"/>
            <a:ext cx="5429256" cy="4071942"/>
          </a:xfrm>
          <a:prstGeom prst="rect">
            <a:avLst/>
          </a:prstGeom>
          <a:ln>
            <a:noFill/>
          </a:ln>
          <a:effectLst>
            <a:softEdge rad="112500"/>
          </a:effectLst>
        </p:spPr>
      </p:pic>
      <p:pic>
        <p:nvPicPr>
          <p:cNvPr id="43011" name="Picture 3" descr="G:\20120615-23愛丁堡交流之旅\P1080870.JPG"/>
          <p:cNvPicPr>
            <a:picLocks noChangeAspect="1" noChangeArrowheads="1"/>
          </p:cNvPicPr>
          <p:nvPr/>
        </p:nvPicPr>
        <p:blipFill>
          <a:blip r:embed="rId3" cstate="print"/>
          <a:srcRect/>
          <a:stretch>
            <a:fillRect/>
          </a:stretch>
        </p:blipFill>
        <p:spPr bwMode="auto">
          <a:xfrm>
            <a:off x="4357686" y="3268264"/>
            <a:ext cx="4786314" cy="3589736"/>
          </a:xfrm>
          <a:prstGeom prst="rect">
            <a:avLst/>
          </a:prstGeom>
          <a:ln>
            <a:noFill/>
          </a:ln>
          <a:effectLst>
            <a:softEdge rad="112500"/>
          </a:effectLst>
        </p:spPr>
      </p:pic>
      <p:sp>
        <p:nvSpPr>
          <p:cNvPr id="7" name="文字方塊 6"/>
          <p:cNvSpPr txBox="1"/>
          <p:nvPr/>
        </p:nvSpPr>
        <p:spPr>
          <a:xfrm>
            <a:off x="6215074" y="857232"/>
            <a:ext cx="2714644" cy="1708160"/>
          </a:xfrm>
          <a:prstGeom prst="rect">
            <a:avLst/>
          </a:prstGeom>
          <a:noFill/>
        </p:spPr>
        <p:txBody>
          <a:bodyPr wrap="square" rtlCol="0">
            <a:spAutoFit/>
          </a:bodyPr>
          <a:lstStyle/>
          <a:p>
            <a:r>
              <a:rPr lang="zh-TW" altLang="en-US" sz="3500" b="1" dirty="0" smtClean="0"/>
              <a:t>英國老師指導學生騎獨輪車。</a:t>
            </a:r>
            <a:endParaRPr lang="zh-TW" altLang="en-US" sz="3500" b="1" dirty="0"/>
          </a:p>
        </p:txBody>
      </p:sp>
      <p:sp>
        <p:nvSpPr>
          <p:cNvPr id="8" name="文字方塊 7"/>
          <p:cNvSpPr txBox="1"/>
          <p:nvPr/>
        </p:nvSpPr>
        <p:spPr>
          <a:xfrm>
            <a:off x="285720" y="4572008"/>
            <a:ext cx="2928958" cy="1708160"/>
          </a:xfrm>
          <a:prstGeom prst="rect">
            <a:avLst/>
          </a:prstGeom>
          <a:noFill/>
        </p:spPr>
        <p:txBody>
          <a:bodyPr wrap="square" rtlCol="0">
            <a:spAutoFit/>
          </a:bodyPr>
          <a:lstStyle/>
          <a:p>
            <a:r>
              <a:rPr lang="zh-TW" altLang="en-US" sz="3500" b="1" dirty="0" smtClean="0"/>
              <a:t>西班牙語助教進行西班牙語教學。</a:t>
            </a:r>
            <a:endParaRPr lang="zh-TW" altLang="en-US" sz="3500" b="1" dirty="0"/>
          </a:p>
        </p:txBody>
      </p:sp>
      <p:sp>
        <p:nvSpPr>
          <p:cNvPr id="9" name="向右箭號 8"/>
          <p:cNvSpPr/>
          <p:nvPr/>
        </p:nvSpPr>
        <p:spPr>
          <a:xfrm>
            <a:off x="5572132" y="1643050"/>
            <a:ext cx="571504"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9"/>
          <p:cNvSpPr/>
          <p:nvPr/>
        </p:nvSpPr>
        <p:spPr>
          <a:xfrm>
            <a:off x="3357554" y="5357826"/>
            <a:ext cx="642942"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G:\20120615-23愛丁堡交流之旅\IMG_0776.JPG"/>
          <p:cNvPicPr>
            <a:picLocks noChangeAspect="1" noChangeArrowheads="1"/>
          </p:cNvPicPr>
          <p:nvPr/>
        </p:nvPicPr>
        <p:blipFill>
          <a:blip r:embed="rId2" cstate="print"/>
          <a:srcRect/>
          <a:stretch>
            <a:fillRect/>
          </a:stretch>
        </p:blipFill>
        <p:spPr bwMode="auto">
          <a:xfrm>
            <a:off x="2000232" y="3214686"/>
            <a:ext cx="4857784" cy="3429000"/>
          </a:xfrm>
          <a:prstGeom prst="rect">
            <a:avLst/>
          </a:prstGeom>
          <a:ln>
            <a:noFill/>
          </a:ln>
          <a:effectLst>
            <a:softEdge rad="112500"/>
          </a:effectLst>
        </p:spPr>
      </p:pic>
      <p:pic>
        <p:nvPicPr>
          <p:cNvPr id="41986" name="Picture 2" descr="G:\20120615-23愛丁堡交流之旅\IMG_0719.JPG"/>
          <p:cNvPicPr>
            <a:picLocks noChangeAspect="1" noChangeArrowheads="1"/>
          </p:cNvPicPr>
          <p:nvPr/>
        </p:nvPicPr>
        <p:blipFill>
          <a:blip r:embed="rId3" cstate="print"/>
          <a:srcRect/>
          <a:stretch>
            <a:fillRect/>
          </a:stretch>
        </p:blipFill>
        <p:spPr bwMode="auto">
          <a:xfrm>
            <a:off x="0" y="0"/>
            <a:ext cx="5143503" cy="3857628"/>
          </a:xfrm>
          <a:prstGeom prst="rect">
            <a:avLst/>
          </a:prstGeom>
          <a:ln>
            <a:noFill/>
          </a:ln>
          <a:effectLst>
            <a:softEdge rad="112500"/>
          </a:effectLst>
        </p:spPr>
      </p:pic>
      <p:pic>
        <p:nvPicPr>
          <p:cNvPr id="41988" name="Picture 4" descr="G:\20120615-23愛丁堡交流之旅\IMG_0774.JPG"/>
          <p:cNvPicPr>
            <a:picLocks noChangeAspect="1" noChangeArrowheads="1"/>
          </p:cNvPicPr>
          <p:nvPr/>
        </p:nvPicPr>
        <p:blipFill>
          <a:blip r:embed="rId4" cstate="print"/>
          <a:srcRect/>
          <a:stretch>
            <a:fillRect/>
          </a:stretch>
        </p:blipFill>
        <p:spPr bwMode="auto">
          <a:xfrm>
            <a:off x="5554240" y="0"/>
            <a:ext cx="3304040" cy="4000504"/>
          </a:xfrm>
          <a:prstGeom prst="rect">
            <a:avLst/>
          </a:prstGeom>
          <a:ln>
            <a:noFill/>
          </a:ln>
          <a:effectLst>
            <a:softEdge rad="112500"/>
          </a:effectLst>
        </p:spPr>
      </p:pic>
      <p:sp>
        <p:nvSpPr>
          <p:cNvPr id="7" name="文字方塊 6"/>
          <p:cNvSpPr txBox="1"/>
          <p:nvPr/>
        </p:nvSpPr>
        <p:spPr>
          <a:xfrm>
            <a:off x="142844" y="4357694"/>
            <a:ext cx="1857388" cy="2246769"/>
          </a:xfrm>
          <a:prstGeom prst="rect">
            <a:avLst/>
          </a:prstGeom>
          <a:noFill/>
        </p:spPr>
        <p:txBody>
          <a:bodyPr wrap="square" rtlCol="0">
            <a:spAutoFit/>
          </a:bodyPr>
          <a:lstStyle/>
          <a:p>
            <a:r>
              <a:rPr lang="zh-TW" altLang="en-US" sz="3500" b="1" dirty="0" smtClean="0"/>
              <a:t>參加</a:t>
            </a:r>
            <a:r>
              <a:rPr lang="en-US" altLang="zh-TW" sz="3500" b="1" dirty="0" smtClean="0"/>
              <a:t>country dance</a:t>
            </a:r>
            <a:r>
              <a:rPr lang="zh-TW" altLang="en-US" sz="3500" b="1" dirty="0" smtClean="0"/>
              <a:t> </a:t>
            </a:r>
            <a:r>
              <a:rPr lang="en-US" altLang="zh-TW" sz="3500" b="1" dirty="0" smtClean="0"/>
              <a:t>party</a:t>
            </a:r>
            <a:r>
              <a:rPr lang="zh-TW" altLang="en-US" sz="3500" b="1" dirty="0" smtClean="0"/>
              <a:t>。</a:t>
            </a:r>
            <a:endParaRPr lang="zh-TW" altLang="en-US" sz="3500" b="1" dirty="0"/>
          </a:p>
        </p:txBody>
      </p:sp>
      <p:sp>
        <p:nvSpPr>
          <p:cNvPr id="8" name="向下箭號 7"/>
          <p:cNvSpPr/>
          <p:nvPr/>
        </p:nvSpPr>
        <p:spPr>
          <a:xfrm>
            <a:off x="928662" y="3929066"/>
            <a:ext cx="357190"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7286612" y="4572008"/>
            <a:ext cx="1857388" cy="2123658"/>
          </a:xfrm>
          <a:prstGeom prst="rect">
            <a:avLst/>
          </a:prstGeom>
          <a:noFill/>
        </p:spPr>
        <p:txBody>
          <a:bodyPr wrap="square" rtlCol="0">
            <a:spAutoFit/>
          </a:bodyPr>
          <a:lstStyle/>
          <a:p>
            <a:r>
              <a:rPr lang="zh-TW" altLang="en-US" sz="3300" dirty="0" smtClean="0"/>
              <a:t>蘇格蘭小鎮</a:t>
            </a:r>
            <a:r>
              <a:rPr lang="en-US" altLang="zh-TW" sz="3300" dirty="0" smtClean="0"/>
              <a:t>-St. Andrews</a:t>
            </a:r>
            <a:r>
              <a:rPr lang="zh-TW" altLang="en-US" sz="3300" dirty="0" smtClean="0"/>
              <a:t>一日遊。</a:t>
            </a:r>
            <a:endParaRPr lang="zh-TW" altLang="en-US" sz="3300" dirty="0"/>
          </a:p>
        </p:txBody>
      </p:sp>
      <p:sp>
        <p:nvSpPr>
          <p:cNvPr id="12" name="向下箭號 11"/>
          <p:cNvSpPr/>
          <p:nvPr/>
        </p:nvSpPr>
        <p:spPr>
          <a:xfrm>
            <a:off x="7786710" y="4071942"/>
            <a:ext cx="285752"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右箭號 12"/>
          <p:cNvSpPr/>
          <p:nvPr/>
        </p:nvSpPr>
        <p:spPr>
          <a:xfrm>
            <a:off x="6929454" y="5357826"/>
            <a:ext cx="357190"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F:\接待回訪愛丁堡照片整理燒錄光碟100-07-25\魏文卿\DSC00588.JPG"/>
          <p:cNvPicPr>
            <a:picLocks noChangeAspect="1" noChangeArrowheads="1"/>
          </p:cNvPicPr>
          <p:nvPr/>
        </p:nvPicPr>
        <p:blipFill>
          <a:blip r:embed="rId2" cstate="print"/>
          <a:srcRect/>
          <a:stretch>
            <a:fillRect/>
          </a:stretch>
        </p:blipFill>
        <p:spPr bwMode="auto">
          <a:xfrm>
            <a:off x="-1" y="3786190"/>
            <a:ext cx="4714877" cy="3071810"/>
          </a:xfrm>
          <a:prstGeom prst="rect">
            <a:avLst/>
          </a:prstGeom>
          <a:ln>
            <a:noFill/>
          </a:ln>
          <a:effectLst>
            <a:softEdge rad="112500"/>
          </a:effectLst>
        </p:spPr>
      </p:pic>
      <p:pic>
        <p:nvPicPr>
          <p:cNvPr id="45059" name="Picture 3" descr="F:\接待回訪愛丁堡照片整理燒錄光碟100-07-25\英國愛丁堡回訪交流照片剪輯\SDC17818.JPG"/>
          <p:cNvPicPr>
            <a:picLocks noChangeAspect="1" noChangeArrowheads="1"/>
          </p:cNvPicPr>
          <p:nvPr/>
        </p:nvPicPr>
        <p:blipFill>
          <a:blip r:embed="rId3" cstate="print"/>
          <a:srcRect/>
          <a:stretch>
            <a:fillRect/>
          </a:stretch>
        </p:blipFill>
        <p:spPr bwMode="auto">
          <a:xfrm>
            <a:off x="4286248" y="2000240"/>
            <a:ext cx="4857752" cy="3643314"/>
          </a:xfrm>
          <a:prstGeom prst="rect">
            <a:avLst/>
          </a:prstGeom>
          <a:ln>
            <a:noFill/>
          </a:ln>
          <a:effectLst>
            <a:softEdge rad="112500"/>
          </a:effectLst>
        </p:spPr>
      </p:pic>
      <p:pic>
        <p:nvPicPr>
          <p:cNvPr id="45058" name="Picture 2" descr="F:\接待回訪愛丁堡照片整理燒錄光碟100-07-25\英國愛丁堡回訪交流照片剪輯\SDC17738.JPG"/>
          <p:cNvPicPr>
            <a:picLocks noChangeAspect="1" noChangeArrowheads="1"/>
          </p:cNvPicPr>
          <p:nvPr/>
        </p:nvPicPr>
        <p:blipFill>
          <a:blip r:embed="rId4" cstate="print"/>
          <a:srcRect/>
          <a:stretch>
            <a:fillRect/>
          </a:stretch>
        </p:blipFill>
        <p:spPr bwMode="auto">
          <a:xfrm>
            <a:off x="0" y="0"/>
            <a:ext cx="5072066" cy="3804050"/>
          </a:xfrm>
          <a:prstGeom prst="rect">
            <a:avLst/>
          </a:prstGeom>
          <a:ln>
            <a:noFill/>
          </a:ln>
          <a:effectLst>
            <a:softEdge rad="112500"/>
          </a:effectLst>
        </p:spPr>
      </p:pic>
      <p:sp>
        <p:nvSpPr>
          <p:cNvPr id="7" name="文字方塊 6"/>
          <p:cNvSpPr txBox="1"/>
          <p:nvPr/>
        </p:nvSpPr>
        <p:spPr>
          <a:xfrm>
            <a:off x="5761951" y="151699"/>
            <a:ext cx="3286148" cy="1169551"/>
          </a:xfrm>
          <a:prstGeom prst="rect">
            <a:avLst/>
          </a:prstGeom>
          <a:noFill/>
        </p:spPr>
        <p:txBody>
          <a:bodyPr wrap="square" rtlCol="0">
            <a:spAutoFit/>
          </a:bodyPr>
          <a:lstStyle/>
          <a:p>
            <a:r>
              <a:rPr lang="zh-TW" altLang="en-US" sz="3500" dirty="0" smtClean="0"/>
              <a:t>參觀</a:t>
            </a:r>
            <a:r>
              <a:rPr lang="en-US" altLang="zh-TW" sz="3500" dirty="0" smtClean="0"/>
              <a:t>Edinburgh Castle</a:t>
            </a:r>
            <a:r>
              <a:rPr lang="zh-TW" altLang="en-US" sz="3500" dirty="0" smtClean="0"/>
              <a:t>。</a:t>
            </a:r>
            <a:endParaRPr lang="zh-TW" altLang="en-US" sz="3500" dirty="0"/>
          </a:p>
        </p:txBody>
      </p:sp>
      <p:sp>
        <p:nvSpPr>
          <p:cNvPr id="8" name="文字方塊 7"/>
          <p:cNvSpPr txBox="1"/>
          <p:nvPr/>
        </p:nvSpPr>
        <p:spPr>
          <a:xfrm>
            <a:off x="5357786" y="6143644"/>
            <a:ext cx="3786214" cy="630942"/>
          </a:xfrm>
          <a:prstGeom prst="rect">
            <a:avLst/>
          </a:prstGeom>
          <a:noFill/>
        </p:spPr>
        <p:txBody>
          <a:bodyPr wrap="square" rtlCol="0">
            <a:spAutoFit/>
          </a:bodyPr>
          <a:lstStyle/>
          <a:p>
            <a:r>
              <a:rPr lang="zh-TW" altLang="en-US" sz="3500" b="1" dirty="0" smtClean="0"/>
              <a:t>參觀蘇格蘭議會。</a:t>
            </a:r>
            <a:endParaRPr lang="zh-TW" altLang="en-US" sz="3500" b="1" dirty="0"/>
          </a:p>
        </p:txBody>
      </p:sp>
      <p:sp>
        <p:nvSpPr>
          <p:cNvPr id="9" name="向右箭號 8"/>
          <p:cNvSpPr/>
          <p:nvPr/>
        </p:nvSpPr>
        <p:spPr>
          <a:xfrm>
            <a:off x="5143504" y="642918"/>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9"/>
          <p:cNvSpPr/>
          <p:nvPr/>
        </p:nvSpPr>
        <p:spPr>
          <a:xfrm>
            <a:off x="4714876" y="6357958"/>
            <a:ext cx="500066"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向下箭號 10"/>
          <p:cNvSpPr/>
          <p:nvPr/>
        </p:nvSpPr>
        <p:spPr>
          <a:xfrm>
            <a:off x="7000892" y="5715016"/>
            <a:ext cx="28575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F:\接待回訪愛丁堡照片整理燒錄光碟100-07-25\楊詠竣\RIMG0510.JPG"/>
          <p:cNvPicPr>
            <a:picLocks noChangeAspect="1" noChangeArrowheads="1"/>
          </p:cNvPicPr>
          <p:nvPr/>
        </p:nvPicPr>
        <p:blipFill>
          <a:blip r:embed="rId2" cstate="print"/>
          <a:srcRect l="8334" t="16667" r="9722" b="5555"/>
          <a:stretch>
            <a:fillRect/>
          </a:stretch>
        </p:blipFill>
        <p:spPr bwMode="auto">
          <a:xfrm>
            <a:off x="4214778" y="3349062"/>
            <a:ext cx="4929222" cy="3508938"/>
          </a:xfrm>
          <a:prstGeom prst="rect">
            <a:avLst/>
          </a:prstGeom>
          <a:ln>
            <a:noFill/>
          </a:ln>
          <a:effectLst>
            <a:softEdge rad="112500"/>
          </a:effectLst>
        </p:spPr>
      </p:pic>
      <p:pic>
        <p:nvPicPr>
          <p:cNvPr id="5" name="Picture 2" descr="G:\20120615-23愛丁堡交流之旅\P1080835.JPG"/>
          <p:cNvPicPr>
            <a:picLocks noChangeAspect="1" noChangeArrowheads="1"/>
          </p:cNvPicPr>
          <p:nvPr/>
        </p:nvPicPr>
        <p:blipFill>
          <a:blip r:embed="rId3" cstate="print"/>
          <a:srcRect/>
          <a:stretch>
            <a:fillRect/>
          </a:stretch>
        </p:blipFill>
        <p:spPr bwMode="auto">
          <a:xfrm>
            <a:off x="1" y="0"/>
            <a:ext cx="5357818" cy="4018364"/>
          </a:xfrm>
          <a:prstGeom prst="rect">
            <a:avLst/>
          </a:prstGeom>
          <a:ln>
            <a:noFill/>
          </a:ln>
          <a:effectLst>
            <a:softEdge rad="112500"/>
          </a:effectLst>
        </p:spPr>
      </p:pic>
      <p:sp>
        <p:nvSpPr>
          <p:cNvPr id="6" name="文字方塊 5"/>
          <p:cNvSpPr txBox="1"/>
          <p:nvPr/>
        </p:nvSpPr>
        <p:spPr>
          <a:xfrm>
            <a:off x="0" y="4286256"/>
            <a:ext cx="3857620" cy="2246769"/>
          </a:xfrm>
          <a:prstGeom prst="rect">
            <a:avLst/>
          </a:prstGeom>
          <a:noFill/>
        </p:spPr>
        <p:txBody>
          <a:bodyPr wrap="square" rtlCol="0">
            <a:spAutoFit/>
          </a:bodyPr>
          <a:lstStyle/>
          <a:p>
            <a:r>
              <a:rPr lang="en-US" altLang="zh-TW" sz="3500" b="1" dirty="0" smtClean="0"/>
              <a:t>2011</a:t>
            </a:r>
            <a:r>
              <a:rPr lang="zh-TW" altLang="en-US" sz="3500" b="1" dirty="0" smtClean="0"/>
              <a:t>年台北駐愛丁堡辦事處朱處長招待本校師生和英國老師至其住所聚餐。</a:t>
            </a:r>
            <a:endParaRPr lang="zh-TW" altLang="en-US" sz="3500" b="1" dirty="0"/>
          </a:p>
        </p:txBody>
      </p:sp>
      <p:sp>
        <p:nvSpPr>
          <p:cNvPr id="7" name="文字方塊 6"/>
          <p:cNvSpPr txBox="1"/>
          <p:nvPr/>
        </p:nvSpPr>
        <p:spPr>
          <a:xfrm>
            <a:off x="6000760" y="0"/>
            <a:ext cx="3143240" cy="2785378"/>
          </a:xfrm>
          <a:prstGeom prst="rect">
            <a:avLst/>
          </a:prstGeom>
          <a:noFill/>
        </p:spPr>
        <p:txBody>
          <a:bodyPr wrap="square" rtlCol="0">
            <a:spAutoFit/>
          </a:bodyPr>
          <a:lstStyle/>
          <a:p>
            <a:r>
              <a:rPr lang="en-US" altLang="zh-TW" sz="3500" b="1" dirty="0" smtClean="0"/>
              <a:t>2012</a:t>
            </a:r>
            <a:r>
              <a:rPr lang="zh-TW" altLang="en-US" sz="3500" b="1" dirty="0" smtClean="0"/>
              <a:t>年台北駐愛丁堡辦事處朱處長招待本校及英國師生至餐廳聚餐。</a:t>
            </a:r>
            <a:endParaRPr lang="zh-TW" altLang="en-US" sz="3500" b="1" dirty="0"/>
          </a:p>
        </p:txBody>
      </p:sp>
      <p:sp>
        <p:nvSpPr>
          <p:cNvPr id="8" name="向右箭號 7"/>
          <p:cNvSpPr/>
          <p:nvPr/>
        </p:nvSpPr>
        <p:spPr>
          <a:xfrm>
            <a:off x="3857620" y="5286388"/>
            <a:ext cx="357190"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左箭號 8"/>
          <p:cNvSpPr/>
          <p:nvPr/>
        </p:nvSpPr>
        <p:spPr>
          <a:xfrm>
            <a:off x="5429256" y="1428736"/>
            <a:ext cx="428628" cy="357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429125"/>
            <a:ext cx="8229600" cy="2000250"/>
          </a:xfrm>
        </p:spPr>
        <p:txBody>
          <a:bodyPr rtlCol="0">
            <a:normAutofit lnSpcReduction="10000"/>
          </a:bodyPr>
          <a:lstStyle/>
          <a:p>
            <a:pPr eaLnBrk="1" fontAlgn="auto" hangingPunct="1">
              <a:spcAft>
                <a:spcPts val="0"/>
              </a:spcAft>
              <a:buFont typeface="Arial" pitchFamily="34" charset="0"/>
              <a:buNone/>
              <a:defRPr/>
            </a:pPr>
            <a:endParaRPr lang="en-US" altLang="zh-TW" sz="5000" dirty="0" smtClean="0"/>
          </a:p>
          <a:p>
            <a:pPr algn="ctr" eaLnBrk="1" fontAlgn="auto" hangingPunct="1">
              <a:spcAft>
                <a:spcPts val="0"/>
              </a:spcAft>
              <a:buFont typeface="Arial" pitchFamily="34" charset="0"/>
              <a:buNone/>
              <a:defRPr/>
            </a:pPr>
            <a:r>
              <a:rPr lang="en-US" altLang="zh-TW" sz="6600" b="1" i="1" dirty="0" smtClean="0"/>
              <a:t>To be continued…</a:t>
            </a:r>
            <a:endParaRPr lang="zh-TW" altLang="en-US" sz="6600" b="1" i="1" dirty="0" smtClean="0"/>
          </a:p>
        </p:txBody>
      </p:sp>
      <p:pic>
        <p:nvPicPr>
          <p:cNvPr id="33795" name="圖片 3" descr="http://upload.wikimedia.org/wikipedia/commons/9/92/Animated-Flag-Scotland-1.gif"/>
          <p:cNvPicPr>
            <a:picLocks noChangeAspect="1" noChangeArrowheads="1"/>
          </p:cNvPicPr>
          <p:nvPr/>
        </p:nvPicPr>
        <p:blipFill>
          <a:blip r:embed="rId2"/>
          <a:srcRect/>
          <a:stretch>
            <a:fillRect/>
          </a:stretch>
        </p:blipFill>
        <p:spPr bwMode="auto">
          <a:xfrm>
            <a:off x="500063" y="500063"/>
            <a:ext cx="3429000" cy="2214562"/>
          </a:xfrm>
          <a:prstGeom prst="rect">
            <a:avLst/>
          </a:prstGeom>
          <a:noFill/>
          <a:ln w="9525">
            <a:noFill/>
            <a:miter lim="800000"/>
            <a:headEnd/>
            <a:tailEnd/>
          </a:ln>
        </p:spPr>
      </p:pic>
      <p:pic>
        <p:nvPicPr>
          <p:cNvPr id="33796" name="Picture 6" descr="http://upload.wikimedia.org/wikipedia/commons/thumb/9/96/Flag_map_of_Taiwan_(ROC).svg/269px-Flag_map_of_Taiwan_(ROC).svg.png"/>
          <p:cNvPicPr>
            <a:picLocks noChangeAspect="1" noChangeArrowheads="1"/>
          </p:cNvPicPr>
          <p:nvPr/>
        </p:nvPicPr>
        <p:blipFill>
          <a:blip r:embed="rId3"/>
          <a:srcRect/>
          <a:stretch>
            <a:fillRect/>
          </a:stretch>
        </p:blipFill>
        <p:spPr bwMode="auto">
          <a:xfrm>
            <a:off x="6643688" y="428625"/>
            <a:ext cx="1758950" cy="3308350"/>
          </a:xfrm>
          <a:prstGeom prst="rect">
            <a:avLst/>
          </a:prstGeom>
          <a:noFill/>
          <a:ln w="9525">
            <a:noFill/>
            <a:miter lim="800000"/>
            <a:headEnd/>
            <a:tailEnd/>
          </a:ln>
        </p:spPr>
      </p:pic>
      <p:sp>
        <p:nvSpPr>
          <p:cNvPr id="10" name="手繪多邊形 9"/>
          <p:cNvSpPr/>
          <p:nvPr/>
        </p:nvSpPr>
        <p:spPr>
          <a:xfrm rot="21086792">
            <a:off x="3729038" y="1498600"/>
            <a:ext cx="2971800" cy="1376363"/>
          </a:xfrm>
          <a:custGeom>
            <a:avLst/>
            <a:gdLst>
              <a:gd name="connsiteX0" fmla="*/ 0 w 1352550"/>
              <a:gd name="connsiteY0" fmla="*/ 0 h 695325"/>
              <a:gd name="connsiteX1" fmla="*/ 419100 w 1352550"/>
              <a:gd name="connsiteY1" fmla="*/ 152400 h 695325"/>
              <a:gd name="connsiteX2" fmla="*/ 1352550 w 1352550"/>
              <a:gd name="connsiteY2" fmla="*/ 695325 h 695325"/>
              <a:gd name="connsiteX3" fmla="*/ 1352550 w 13525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1352550" h="695325">
                <a:moveTo>
                  <a:pt x="0" y="0"/>
                </a:moveTo>
                <a:cubicBezTo>
                  <a:pt x="96837" y="18256"/>
                  <a:pt x="193675" y="36513"/>
                  <a:pt x="419100" y="152400"/>
                </a:cubicBezTo>
                <a:cubicBezTo>
                  <a:pt x="644525" y="268287"/>
                  <a:pt x="1352550" y="695325"/>
                  <a:pt x="1352550" y="695325"/>
                </a:cubicBezTo>
                <a:lnTo>
                  <a:pt x="1352550" y="6953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zh-TW" altLang="en-US"/>
          </a:p>
        </p:txBody>
      </p:sp>
      <p:pic>
        <p:nvPicPr>
          <p:cNvPr id="33798" name="圖片 8" descr="http://www.veryicon.com/icon/png/Love/Dating/Flying%20heart.png"/>
          <p:cNvPicPr>
            <a:picLocks noChangeAspect="1" noChangeArrowheads="1"/>
          </p:cNvPicPr>
          <p:nvPr/>
        </p:nvPicPr>
        <p:blipFill>
          <a:blip r:embed="rId4"/>
          <a:srcRect/>
          <a:stretch>
            <a:fillRect/>
          </a:stretch>
        </p:blipFill>
        <p:spPr bwMode="auto">
          <a:xfrm>
            <a:off x="4572000" y="1285875"/>
            <a:ext cx="1285875" cy="1366838"/>
          </a:xfrm>
          <a:prstGeom prst="rect">
            <a:avLst/>
          </a:prstGeom>
          <a:noFill/>
          <a:ln w="9525">
            <a:noFill/>
            <a:miter lim="800000"/>
            <a:headEnd/>
            <a:tailEnd/>
          </a:ln>
        </p:spPr>
      </p:pic>
      <p:pic>
        <p:nvPicPr>
          <p:cNvPr id="33799" name="Picture 8" descr="http://upload.wikimedia.org/wikipedia/en/6/63/GWC_logo.png"/>
          <p:cNvPicPr>
            <a:picLocks noChangeAspect="1" noChangeArrowheads="1"/>
          </p:cNvPicPr>
          <p:nvPr/>
        </p:nvPicPr>
        <p:blipFill>
          <a:blip r:embed="rId5"/>
          <a:srcRect/>
          <a:stretch>
            <a:fillRect/>
          </a:stretch>
        </p:blipFill>
        <p:spPr bwMode="auto">
          <a:xfrm>
            <a:off x="642938" y="3857625"/>
            <a:ext cx="3662362" cy="857250"/>
          </a:xfrm>
          <a:prstGeom prst="rect">
            <a:avLst/>
          </a:prstGeom>
          <a:noFill/>
          <a:ln w="9525">
            <a:noFill/>
            <a:miter lim="800000"/>
            <a:headEnd/>
            <a:tailEnd/>
          </a:ln>
        </p:spPr>
      </p:pic>
      <p:pic>
        <p:nvPicPr>
          <p:cNvPr id="33800" name="Picture 10" descr="歡迎來到台南市立忠孝國中"/>
          <p:cNvPicPr>
            <a:picLocks noChangeAspect="1" noChangeArrowheads="1"/>
          </p:cNvPicPr>
          <p:nvPr/>
        </p:nvPicPr>
        <p:blipFill>
          <a:blip r:embed="rId6"/>
          <a:srcRect r="11111"/>
          <a:stretch>
            <a:fillRect/>
          </a:stretch>
        </p:blipFill>
        <p:spPr bwMode="auto">
          <a:xfrm>
            <a:off x="5214938" y="3857625"/>
            <a:ext cx="3429000" cy="823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14290"/>
            <a:ext cx="8229600" cy="5911873"/>
          </a:xfrm>
        </p:spPr>
        <p:txBody>
          <a:bodyPr/>
          <a:lstStyle/>
          <a:p>
            <a:r>
              <a:rPr lang="en-US" altLang="zh-TW" b="1" dirty="0" smtClean="0"/>
              <a:t>3. </a:t>
            </a:r>
            <a:r>
              <a:rPr lang="zh-TW" altLang="en-US" b="1" dirty="0" smtClean="0"/>
              <a:t>英語聽力及口語評量</a:t>
            </a:r>
            <a:endParaRPr lang="en-US" altLang="zh-TW" b="1" dirty="0" smtClean="0"/>
          </a:p>
          <a:p>
            <a:pPr>
              <a:buNone/>
            </a:pPr>
            <a:r>
              <a:rPr lang="zh-TW" altLang="en-US" b="1" dirty="0" smtClean="0">
                <a:solidFill>
                  <a:srgbClr val="0000FF"/>
                </a:solidFill>
              </a:rPr>
              <a:t>英語聽力</a:t>
            </a:r>
            <a:r>
              <a:rPr lang="en-US" altLang="zh-TW" b="1" dirty="0" smtClean="0">
                <a:solidFill>
                  <a:srgbClr val="0000FF"/>
                </a:solidFill>
              </a:rPr>
              <a:t>:</a:t>
            </a:r>
          </a:p>
          <a:p>
            <a:pPr>
              <a:buNone/>
            </a:pPr>
            <a:r>
              <a:rPr lang="zh-TW" altLang="en-US" dirty="0" smtClean="0"/>
              <a:t>一</a:t>
            </a:r>
            <a:r>
              <a:rPr lang="en-US" altLang="zh-TW" dirty="0" smtClean="0"/>
              <a:t>~</a:t>
            </a:r>
            <a:r>
              <a:rPr lang="zh-TW" altLang="en-US" dirty="0" smtClean="0"/>
              <a:t>三年級每次段考加考英語聽力已經行之有</a:t>
            </a:r>
            <a:endParaRPr lang="en-US" altLang="zh-TW" dirty="0" smtClean="0"/>
          </a:p>
          <a:p>
            <a:pPr>
              <a:buNone/>
            </a:pPr>
            <a:r>
              <a:rPr lang="zh-TW" altLang="en-US" dirty="0" smtClean="0"/>
              <a:t>年，有鑑於</a:t>
            </a:r>
            <a:r>
              <a:rPr lang="en-US" altLang="zh-TW" dirty="0" smtClean="0"/>
              <a:t>12</a:t>
            </a:r>
            <a:r>
              <a:rPr lang="zh-TW" altLang="en-US" dirty="0" smtClean="0"/>
              <a:t>年國教會考加重英語聽力測驗</a:t>
            </a:r>
            <a:endParaRPr lang="en-US" altLang="zh-TW" dirty="0" smtClean="0"/>
          </a:p>
          <a:p>
            <a:pPr>
              <a:buNone/>
            </a:pPr>
            <a:r>
              <a:rPr lang="zh-TW" altLang="en-US" dirty="0" smtClean="0"/>
              <a:t>比重，於領域會議當中決議從</a:t>
            </a:r>
            <a:r>
              <a:rPr lang="en-US" altLang="zh-TW" dirty="0" smtClean="0"/>
              <a:t>101</a:t>
            </a:r>
            <a:r>
              <a:rPr lang="zh-TW" altLang="en-US" dirty="0" smtClean="0"/>
              <a:t>學年度開始</a:t>
            </a:r>
            <a:endParaRPr lang="en-US" altLang="zh-TW" dirty="0" smtClean="0"/>
          </a:p>
          <a:p>
            <a:pPr>
              <a:buNone/>
            </a:pPr>
            <a:r>
              <a:rPr lang="zh-TW" altLang="en-US" dirty="0" smtClean="0"/>
              <a:t>，將英語聽力測驗獨立為一科，予以施測</a:t>
            </a:r>
            <a:r>
              <a:rPr lang="en-US" altLang="zh-TW" dirty="0" smtClean="0"/>
              <a:t>(</a:t>
            </a:r>
            <a:r>
              <a:rPr lang="zh-TW" altLang="en-US" dirty="0" smtClean="0"/>
              <a:t>總</a:t>
            </a:r>
            <a:endParaRPr lang="en-US" altLang="zh-TW" dirty="0" smtClean="0"/>
          </a:p>
          <a:p>
            <a:pPr>
              <a:buNone/>
            </a:pPr>
            <a:r>
              <a:rPr lang="zh-TW" altLang="en-US" dirty="0" smtClean="0"/>
              <a:t>分</a:t>
            </a:r>
            <a:r>
              <a:rPr lang="en-US" altLang="zh-TW" dirty="0" smtClean="0"/>
              <a:t>100</a:t>
            </a:r>
            <a:r>
              <a:rPr lang="zh-TW" altLang="en-US" dirty="0" smtClean="0"/>
              <a:t>分，施測時間約</a:t>
            </a:r>
            <a:r>
              <a:rPr lang="en-US" altLang="zh-TW" dirty="0" smtClean="0"/>
              <a:t>20-25</a:t>
            </a:r>
            <a:r>
              <a:rPr lang="zh-TW" altLang="en-US" dirty="0" smtClean="0"/>
              <a:t>分鐘</a:t>
            </a:r>
            <a:r>
              <a:rPr lang="en-US" altLang="zh-TW" dirty="0" smtClean="0"/>
              <a:t>)</a:t>
            </a:r>
            <a:r>
              <a:rPr lang="zh-TW" altLang="en-US" dirty="0" smtClean="0"/>
              <a:t>。</a:t>
            </a:r>
            <a:endParaRPr lang="en-US" altLang="zh-TW" dirty="0" smtClean="0"/>
          </a:p>
          <a:p>
            <a:pPr>
              <a:buNone/>
            </a:pPr>
            <a:r>
              <a:rPr lang="zh-TW" altLang="en-US" b="1" dirty="0" smtClean="0">
                <a:solidFill>
                  <a:srgbClr val="0000FF"/>
                </a:solidFill>
              </a:rPr>
              <a:t>英語口說</a:t>
            </a:r>
            <a:r>
              <a:rPr lang="en-US" altLang="zh-TW" b="1" dirty="0" smtClean="0">
                <a:solidFill>
                  <a:srgbClr val="0000FF"/>
                </a:solidFill>
              </a:rPr>
              <a:t>:</a:t>
            </a:r>
          </a:p>
          <a:p>
            <a:pPr>
              <a:buNone/>
            </a:pPr>
            <a:r>
              <a:rPr lang="zh-TW" altLang="en-US" dirty="0" smtClean="0"/>
              <a:t>本校英資中心配給一位外籍英語教師，在本</a:t>
            </a:r>
            <a:endParaRPr lang="en-US" altLang="zh-TW" dirty="0" smtClean="0"/>
          </a:p>
          <a:p>
            <a:pPr>
              <a:buNone/>
            </a:pPr>
            <a:r>
              <a:rPr lang="zh-TW" altLang="en-US" dirty="0" smtClean="0"/>
              <a:t>校協助二年級生活美語課程，並且協助本校</a:t>
            </a:r>
            <a:endParaRPr lang="en-US" altLang="zh-TW" dirty="0" smtClean="0"/>
          </a:p>
          <a:p>
            <a:pPr>
              <a:buNone/>
            </a:pPr>
            <a:r>
              <a:rPr lang="zh-TW" altLang="en-US" dirty="0" smtClean="0"/>
              <a:t>推動每學期定期舉辦兩次英語口說測驗。</a:t>
            </a:r>
            <a:endParaRPr lang="en-US" altLang="zh-TW"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85728"/>
            <a:ext cx="8401080" cy="6286544"/>
          </a:xfrm>
        </p:spPr>
        <p:txBody>
          <a:bodyPr/>
          <a:lstStyle/>
          <a:p>
            <a:pPr>
              <a:buNone/>
            </a:pPr>
            <a:r>
              <a:rPr lang="en-US" altLang="zh-TW" b="1" dirty="0" smtClean="0"/>
              <a:t>4. </a:t>
            </a:r>
            <a:r>
              <a:rPr lang="zh-TW" altLang="en-US" b="1" dirty="0" smtClean="0"/>
              <a:t>辦理國際交流活動</a:t>
            </a:r>
            <a:endParaRPr lang="en-US" altLang="zh-TW" b="1" dirty="0" smtClean="0"/>
          </a:p>
          <a:p>
            <a:pPr>
              <a:buNone/>
            </a:pPr>
            <a:r>
              <a:rPr lang="en-US" altLang="zh-TW" dirty="0" smtClean="0"/>
              <a:t>  (1) </a:t>
            </a:r>
            <a:r>
              <a:rPr lang="zh-TW" altLang="en-US" dirty="0" smtClean="0"/>
              <a:t>已連續兩年和英國愛丁堡 </a:t>
            </a:r>
            <a:r>
              <a:rPr lang="en-US" altLang="zh-TW" dirty="0" smtClean="0"/>
              <a:t>George Watson’s </a:t>
            </a:r>
          </a:p>
          <a:p>
            <a:pPr>
              <a:buNone/>
            </a:pPr>
            <a:r>
              <a:rPr lang="en-US" altLang="zh-TW" dirty="0" smtClean="0"/>
              <a:t>        College </a:t>
            </a:r>
            <a:r>
              <a:rPr lang="zh-TW" altLang="en-US" dirty="0" smtClean="0"/>
              <a:t>師生辦理戶訪教育行程。帶領學</a:t>
            </a:r>
          </a:p>
          <a:p>
            <a:pPr>
              <a:buNone/>
            </a:pPr>
            <a:r>
              <a:rPr lang="en-US" altLang="zh-TW" dirty="0" smtClean="0"/>
              <a:t>        </a:t>
            </a:r>
            <a:r>
              <a:rPr lang="zh-TW" altLang="en-US" dirty="0" smtClean="0"/>
              <a:t>生前往英國愛丁堡進行 </a:t>
            </a:r>
            <a:r>
              <a:rPr lang="en-US" altLang="zh-TW" dirty="0" smtClean="0"/>
              <a:t>8-10 </a:t>
            </a:r>
            <a:r>
              <a:rPr lang="zh-TW" altLang="en-US" dirty="0" smtClean="0"/>
              <a:t>天不等的教育    </a:t>
            </a:r>
            <a:endParaRPr lang="en-US" altLang="zh-TW" dirty="0" smtClean="0"/>
          </a:p>
          <a:p>
            <a:pPr>
              <a:buNone/>
            </a:pPr>
            <a:r>
              <a:rPr lang="en-US" altLang="zh-TW" dirty="0" smtClean="0"/>
              <a:t>        </a:t>
            </a:r>
            <a:r>
              <a:rPr lang="zh-TW" altLang="en-US" dirty="0" smtClean="0"/>
              <a:t>互訪之旅，擴展學生的視野以及提供英語</a:t>
            </a:r>
            <a:endParaRPr lang="en-US" altLang="zh-TW" dirty="0" smtClean="0"/>
          </a:p>
          <a:p>
            <a:pPr>
              <a:buNone/>
            </a:pPr>
            <a:r>
              <a:rPr lang="en-US" altLang="zh-TW" dirty="0" smtClean="0"/>
              <a:t>        </a:t>
            </a:r>
            <a:r>
              <a:rPr lang="zh-TW" altLang="en-US" dirty="0" smtClean="0"/>
              <a:t>國家文化體驗。</a:t>
            </a:r>
          </a:p>
          <a:p>
            <a:pPr>
              <a:buNone/>
            </a:pPr>
            <a:r>
              <a:rPr lang="en-US" altLang="zh-TW" dirty="0" smtClean="0"/>
              <a:t>  (2) </a:t>
            </a:r>
            <a:r>
              <a:rPr lang="zh-TW" altLang="en-US" dirty="0" smtClean="0"/>
              <a:t>暑假期間辦理紐西蘭遊學團，透過三週密</a:t>
            </a:r>
            <a:endParaRPr lang="en-US" altLang="zh-TW" dirty="0" smtClean="0"/>
          </a:p>
          <a:p>
            <a:pPr>
              <a:buNone/>
            </a:pPr>
            <a:r>
              <a:rPr lang="en-US" altLang="zh-TW" dirty="0" smtClean="0"/>
              <a:t>        </a:t>
            </a:r>
            <a:r>
              <a:rPr lang="zh-TW" altLang="en-US" dirty="0" smtClean="0"/>
              <a:t>集且詳細規劃的課程，提供學生多元的英</a:t>
            </a:r>
            <a:endParaRPr lang="en-US" altLang="zh-TW" dirty="0" smtClean="0"/>
          </a:p>
          <a:p>
            <a:pPr>
              <a:buNone/>
            </a:pPr>
            <a:r>
              <a:rPr lang="en-US" altLang="zh-TW" dirty="0" smtClean="0"/>
              <a:t>        </a:t>
            </a:r>
            <a:r>
              <a:rPr lang="zh-TW" altLang="en-US" dirty="0" smtClean="0"/>
              <a:t>語文文化體驗</a:t>
            </a:r>
            <a:r>
              <a:rPr lang="zh-TW" altLang="en-US" dirty="0" smtClean="0"/>
              <a:t>。</a:t>
            </a:r>
            <a:endParaRPr lang="en-US" altLang="zh-TW"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57166"/>
            <a:ext cx="8229600" cy="5768997"/>
          </a:xfrm>
        </p:spPr>
        <p:txBody>
          <a:bodyPr/>
          <a:lstStyle/>
          <a:p>
            <a:pPr>
              <a:buNone/>
            </a:pPr>
            <a:r>
              <a:rPr lang="en-US" altLang="zh-TW" dirty="0" smtClean="0"/>
              <a:t>5. 101 </a:t>
            </a:r>
            <a:r>
              <a:rPr lang="zh-TW" altLang="en-US" dirty="0" smtClean="0"/>
              <a:t>年本校提升英語教學成效成果區網址：</a:t>
            </a:r>
          </a:p>
          <a:p>
            <a:pPr>
              <a:buNone/>
            </a:pPr>
            <a:r>
              <a:rPr lang="en-US" altLang="zh-TW" dirty="0" smtClean="0">
                <a:hlinkClick r:id="rId2"/>
              </a:rPr>
              <a:t>http://</a:t>
            </a:r>
            <a:r>
              <a:rPr lang="en-US" altLang="zh-TW" dirty="0" smtClean="0">
                <a:hlinkClick r:id="rId2"/>
              </a:rPr>
              <a:t>chjhenglish.uclass.com.tw</a:t>
            </a:r>
            <a:endParaRPr lang="en-US" altLang="zh-TW" dirty="0" smtClean="0"/>
          </a:p>
          <a:p>
            <a:pPr>
              <a:buNone/>
            </a:pPr>
            <a:endParaRPr lang="en-US" altLang="zh-TW" dirty="0" smtClean="0"/>
          </a:p>
          <a:p>
            <a:pPr>
              <a:buNone/>
            </a:pPr>
            <a:r>
              <a:rPr lang="en-US" altLang="zh-TW" dirty="0" smtClean="0">
                <a:hlinkClick r:id="rId3"/>
              </a:rPr>
              <a:t>http://chjh-exchange.blogspot.tw</a:t>
            </a:r>
            <a:r>
              <a:rPr lang="en-US" altLang="zh-TW" dirty="0" smtClean="0">
                <a:hlinkClick r:id="rId3"/>
              </a:rPr>
              <a:t>/</a:t>
            </a:r>
            <a:endParaRPr lang="en-US" altLang="zh-TW" dirty="0" smtClean="0"/>
          </a:p>
          <a:p>
            <a:pPr>
              <a:buNone/>
            </a:pPr>
            <a:endParaRPr lang="en-US" altLang="zh-TW" dirty="0" smtClean="0"/>
          </a:p>
          <a:p>
            <a:pPr>
              <a:buNone/>
            </a:pPr>
            <a:endParaRPr lang="zh-TW" altLang="en-US" dirty="0" smtClean="0"/>
          </a:p>
          <a:p>
            <a:endParaRPr lang="zh-TW" altLang="en-US" dirty="0" smtClean="0"/>
          </a:p>
          <a:p>
            <a:endParaRPr lang="zh-TW"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8596" y="1500174"/>
            <a:ext cx="8229600" cy="3643338"/>
          </a:xfrm>
        </p:spPr>
        <p:txBody>
          <a:bodyPr/>
          <a:lstStyle/>
          <a:p>
            <a:r>
              <a:rPr lang="zh-TW" altLang="en-US" sz="4600" b="1" dirty="0" smtClean="0"/>
              <a:t>忠孝</a:t>
            </a:r>
            <a:r>
              <a:rPr lang="en-US" altLang="zh-TW" sz="4600" b="1" dirty="0" smtClean="0"/>
              <a:t>-</a:t>
            </a:r>
            <a:r>
              <a:rPr lang="zh-TW" altLang="en-US" sz="4600" b="1" dirty="0" smtClean="0"/>
              <a:t>愛丁堡國際交流經驗</a:t>
            </a:r>
            <a:r>
              <a:rPr lang="zh-TW" altLang="en-US" sz="4600" b="1" dirty="0" smtClean="0"/>
              <a:t>分享</a:t>
            </a:r>
            <a:r>
              <a:rPr lang="en-US" altLang="zh-TW" sz="4600" b="1" dirty="0" smtClean="0"/>
              <a:t/>
            </a:r>
            <a:br>
              <a:rPr lang="en-US" altLang="zh-TW" sz="4600" b="1" dirty="0" smtClean="0"/>
            </a:br>
            <a:r>
              <a:rPr lang="en-US" altLang="zh-TW" dirty="0" smtClean="0"/>
              <a:t/>
            </a:r>
            <a:br>
              <a:rPr lang="en-US" altLang="zh-TW" dirty="0" smtClean="0"/>
            </a:br>
            <a:r>
              <a:rPr lang="en-US" altLang="zh-TW" sz="3600" dirty="0" smtClean="0"/>
              <a:t>101.11.30 </a:t>
            </a:r>
            <a:br>
              <a:rPr lang="en-US" altLang="zh-TW" sz="3600" dirty="0" smtClean="0"/>
            </a:br>
            <a:r>
              <a:rPr lang="zh-TW" altLang="en-US" sz="3600" dirty="0" smtClean="0"/>
              <a:t>莊筱芸</a:t>
            </a:r>
            <a:endParaRPr lang="zh-TW" alt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8625" y="357188"/>
            <a:ext cx="8186738" cy="1296987"/>
          </a:xfrm>
        </p:spPr>
        <p:txBody>
          <a:bodyPr/>
          <a:lstStyle/>
          <a:p>
            <a:pPr eaLnBrk="1" hangingPunct="1"/>
            <a:r>
              <a:rPr lang="en-US" altLang="zh-TW" sz="6000" b="1" dirty="0" smtClean="0">
                <a:solidFill>
                  <a:srgbClr val="0000FF"/>
                </a:solidFill>
              </a:rPr>
              <a:t>Edinburgh? Tainan?</a:t>
            </a:r>
            <a:br>
              <a:rPr lang="en-US" altLang="zh-TW" sz="6000" b="1" dirty="0" smtClean="0">
                <a:solidFill>
                  <a:srgbClr val="0000FF"/>
                </a:solidFill>
              </a:rPr>
            </a:br>
            <a:r>
              <a:rPr lang="zh-TW" altLang="en-US" sz="6000" b="1" dirty="0" smtClean="0">
                <a:solidFill>
                  <a:srgbClr val="0000FF"/>
                </a:solidFill>
              </a:rPr>
              <a:t>愛丁堡</a:t>
            </a:r>
            <a:r>
              <a:rPr lang="en-US" altLang="zh-TW" sz="6000" b="1" dirty="0" smtClean="0">
                <a:solidFill>
                  <a:srgbClr val="0000FF"/>
                </a:solidFill>
              </a:rPr>
              <a:t>?</a:t>
            </a:r>
            <a:r>
              <a:rPr lang="zh-TW" altLang="en-US" sz="6000" b="1" dirty="0" smtClean="0">
                <a:solidFill>
                  <a:srgbClr val="0000FF"/>
                </a:solidFill>
              </a:rPr>
              <a:t>台南</a:t>
            </a:r>
            <a:r>
              <a:rPr lang="en-US" altLang="zh-TW" sz="6000" b="1" dirty="0" smtClean="0">
                <a:solidFill>
                  <a:srgbClr val="0000FF"/>
                </a:solidFill>
              </a:rPr>
              <a:t>? </a:t>
            </a:r>
            <a:endParaRPr lang="zh-TW" altLang="en-US" sz="6000" b="1" dirty="0" smtClean="0">
              <a:solidFill>
                <a:srgbClr val="0000FF"/>
              </a:solidFill>
            </a:endParaRPr>
          </a:p>
        </p:txBody>
      </p:sp>
      <p:sp>
        <p:nvSpPr>
          <p:cNvPr id="3" name="內容版面配置區 2"/>
          <p:cNvSpPr>
            <a:spLocks noGrp="1"/>
          </p:cNvSpPr>
          <p:nvPr>
            <p:ph idx="1"/>
          </p:nvPr>
        </p:nvSpPr>
        <p:spPr>
          <a:xfrm>
            <a:off x="714375" y="2000250"/>
            <a:ext cx="8143875" cy="4429125"/>
          </a:xfrm>
        </p:spPr>
        <p:txBody>
          <a:bodyPr/>
          <a:lstStyle/>
          <a:p>
            <a:pPr eaLnBrk="1" hangingPunct="1">
              <a:buFont typeface="Arial" charset="0"/>
              <a:buNone/>
            </a:pPr>
            <a:r>
              <a:rPr lang="en-US" altLang="zh-TW" sz="4200" i="1" dirty="0" smtClean="0"/>
              <a:t>Different time zones, languages, </a:t>
            </a:r>
          </a:p>
          <a:p>
            <a:pPr eaLnBrk="1" hangingPunct="1">
              <a:buFont typeface="Arial" charset="0"/>
              <a:buNone/>
            </a:pPr>
            <a:r>
              <a:rPr lang="en-US" altLang="zh-TW" sz="4200" i="1" dirty="0" smtClean="0"/>
              <a:t>cultures and people. With so many </a:t>
            </a:r>
          </a:p>
          <a:p>
            <a:pPr eaLnBrk="1" hangingPunct="1">
              <a:buFont typeface="Arial" charset="0"/>
              <a:buNone/>
            </a:pPr>
            <a:r>
              <a:rPr lang="en-US" altLang="zh-TW" sz="4200" i="1" dirty="0" smtClean="0"/>
              <a:t>differences, what brought these two </a:t>
            </a:r>
          </a:p>
          <a:p>
            <a:pPr eaLnBrk="1" hangingPunct="1">
              <a:buFont typeface="Arial" charset="0"/>
              <a:buNone/>
            </a:pPr>
            <a:r>
              <a:rPr lang="en-US" altLang="zh-TW" sz="4200" i="1" dirty="0" smtClean="0"/>
              <a:t>cities together and developed such </a:t>
            </a:r>
          </a:p>
          <a:p>
            <a:pPr eaLnBrk="1" hangingPunct="1">
              <a:buFont typeface="Arial" charset="0"/>
              <a:buNone/>
            </a:pPr>
            <a:r>
              <a:rPr lang="en-US" altLang="zh-TW" sz="4200" i="1" dirty="0" smtClean="0"/>
              <a:t>precious friendship?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85750" y="0"/>
            <a:ext cx="8858250" cy="2214563"/>
          </a:xfrm>
        </p:spPr>
        <p:txBody>
          <a:bodyPr/>
          <a:lstStyle/>
          <a:p>
            <a:pPr eaLnBrk="1" hangingPunct="1"/>
            <a:r>
              <a:rPr lang="en-US" altLang="zh-TW" b="1" i="1" dirty="0" smtClean="0">
                <a:solidFill>
                  <a:srgbClr val="0000FF"/>
                </a:solidFill>
              </a:rPr>
              <a:t>This is where the friendship started…</a:t>
            </a:r>
            <a:endParaRPr lang="zh-TW" altLang="en-US" b="1" i="1" dirty="0" smtClean="0">
              <a:solidFill>
                <a:srgbClr val="0000FF"/>
              </a:solidFill>
            </a:endParaRPr>
          </a:p>
        </p:txBody>
      </p:sp>
      <p:sp>
        <p:nvSpPr>
          <p:cNvPr id="3" name="副標題 2"/>
          <p:cNvSpPr>
            <a:spLocks noGrp="1"/>
          </p:cNvSpPr>
          <p:nvPr>
            <p:ph type="subTitle" idx="1"/>
          </p:nvPr>
        </p:nvSpPr>
        <p:spPr>
          <a:xfrm>
            <a:off x="571500" y="2000250"/>
            <a:ext cx="7858125" cy="4000500"/>
          </a:xfrm>
        </p:spPr>
        <p:txBody>
          <a:bodyPr/>
          <a:lstStyle/>
          <a:p>
            <a:pPr marL="514350" indent="-514350" algn="l" eaLnBrk="1" hangingPunct="1"/>
            <a:r>
              <a:rPr lang="en-US" altLang="zh-TW" dirty="0" smtClean="0">
                <a:solidFill>
                  <a:schemeClr val="tx1"/>
                </a:solidFill>
              </a:rPr>
              <a:t>George Watson’s College</a:t>
            </a:r>
          </a:p>
          <a:p>
            <a:pPr marL="514350" indent="-514350" algn="l" eaLnBrk="1" hangingPunct="1"/>
            <a:r>
              <a:rPr lang="en-US" altLang="zh-TW" dirty="0" smtClean="0">
                <a:solidFill>
                  <a:schemeClr val="tx1"/>
                </a:solidFill>
              </a:rPr>
              <a:t>Mandarin teacher – Ms. Maggie </a:t>
            </a:r>
            <a:r>
              <a:rPr lang="en-US" altLang="zh-TW" dirty="0" err="1" smtClean="0">
                <a:solidFill>
                  <a:schemeClr val="tx1"/>
                </a:solidFill>
              </a:rPr>
              <a:t>Sproule</a:t>
            </a:r>
            <a:endParaRPr lang="en-US" altLang="zh-TW" dirty="0" smtClean="0">
              <a:solidFill>
                <a:schemeClr val="tx1"/>
              </a:solidFill>
            </a:endParaRPr>
          </a:p>
          <a:p>
            <a:pPr marL="514350" indent="-514350" algn="l" eaLnBrk="1" hangingPunct="1"/>
            <a:endParaRPr lang="en-US" altLang="zh-TW" dirty="0" smtClean="0">
              <a:solidFill>
                <a:schemeClr val="tx1"/>
              </a:solidFill>
            </a:endParaRPr>
          </a:p>
          <a:p>
            <a:pPr marL="514350" indent="-514350" algn="l" eaLnBrk="1" hangingPunct="1"/>
            <a:r>
              <a:rPr lang="en-US" altLang="zh-TW" dirty="0" err="1" smtClean="0">
                <a:solidFill>
                  <a:schemeClr val="tx1"/>
                </a:solidFill>
              </a:rPr>
              <a:t>Jhongsiao</a:t>
            </a:r>
            <a:r>
              <a:rPr lang="en-US" altLang="zh-TW" dirty="0" smtClean="0">
                <a:solidFill>
                  <a:schemeClr val="tx1"/>
                </a:solidFill>
              </a:rPr>
              <a:t> Junior High School </a:t>
            </a:r>
          </a:p>
          <a:p>
            <a:pPr marL="514350" indent="-514350" algn="l" eaLnBrk="1" hangingPunct="1"/>
            <a:r>
              <a:rPr lang="en-US" altLang="zh-TW" dirty="0" smtClean="0">
                <a:solidFill>
                  <a:schemeClr val="tx1"/>
                </a:solidFill>
              </a:rPr>
              <a:t>Principal – Ms. Lisa Lee</a:t>
            </a:r>
          </a:p>
        </p:txBody>
      </p:sp>
      <p:pic>
        <p:nvPicPr>
          <p:cNvPr id="4100" name="圖片 4" descr="friendship2title.gif"/>
          <p:cNvPicPr>
            <a:picLocks noChangeAspect="1"/>
          </p:cNvPicPr>
          <p:nvPr/>
        </p:nvPicPr>
        <p:blipFill>
          <a:blip r:embed="rId2"/>
          <a:srcRect/>
          <a:stretch>
            <a:fillRect/>
          </a:stretch>
        </p:blipFill>
        <p:spPr bwMode="auto">
          <a:xfrm>
            <a:off x="5868988" y="4143375"/>
            <a:ext cx="3035300" cy="2352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TotalTime>
  <Words>1258</Words>
  <Application>Microsoft Office PowerPoint</Application>
  <PresentationFormat>如螢幕大小 (4:3)</PresentationFormat>
  <Paragraphs>157</Paragraphs>
  <Slides>39</Slides>
  <Notes>0</Notes>
  <HiddenSlides>0</HiddenSlides>
  <MMClips>0</MMClips>
  <ScaleCrop>false</ScaleCrop>
  <HeadingPairs>
    <vt:vector size="4" baseType="variant">
      <vt:variant>
        <vt:lpstr>佈景主題</vt:lpstr>
      </vt:variant>
      <vt:variant>
        <vt:i4>1</vt:i4>
      </vt:variant>
      <vt:variant>
        <vt:lpstr>投影片標題</vt:lpstr>
      </vt:variant>
      <vt:variant>
        <vt:i4>39</vt:i4>
      </vt:variant>
    </vt:vector>
  </HeadingPairs>
  <TitlesOfParts>
    <vt:vector size="40" baseType="lpstr">
      <vt:lpstr>Office 佈景主題</vt:lpstr>
      <vt:lpstr>101學年度臺南市忠孝國中 推動英語教學成效分享  101.11.30 英語科 莊筱芸</vt:lpstr>
      <vt:lpstr>投影片 2</vt:lpstr>
      <vt:lpstr>投影片 3</vt:lpstr>
      <vt:lpstr>投影片 4</vt:lpstr>
      <vt:lpstr>投影片 5</vt:lpstr>
      <vt:lpstr>投影片 6</vt:lpstr>
      <vt:lpstr>忠孝-愛丁堡國際交流經驗分享  101.11.30  莊筱芸</vt:lpstr>
      <vt:lpstr>Edinburgh? Tainan? 愛丁堡?台南? </vt:lpstr>
      <vt:lpstr>This is where the friendship started…</vt:lpstr>
      <vt:lpstr>能成功於學校內推動國際教育 活動關鍵:  1. Global perspectives /擁有國際觀 2. Determined &amp; Hardworking     /有毅力且努力不懈 3. Broad-mindedness /包容力 4. Strong sense of national identity     /擁有國家認同感 5. Hospitality /好客  </vt:lpstr>
      <vt:lpstr>實施方式</vt:lpstr>
      <vt:lpstr>Four Stages: Stage 1: Get to know each other Stage 2: Edinburgh Week Stage 3: GWC pupils’ exchange trip to Taiwan (In-bound) Stage 4: CHJH pupils’ exchange trip to GWC (Out-bound) </vt:lpstr>
      <vt:lpstr>Stage One: Get to know each other   </vt:lpstr>
      <vt:lpstr>投影片 14</vt:lpstr>
      <vt:lpstr>Licking a stamp</vt:lpstr>
      <vt:lpstr>Stage 2 – Edinburgh Week (愛丁堡週)</vt:lpstr>
      <vt:lpstr>投影片 17</vt:lpstr>
      <vt:lpstr>投影片 18</vt:lpstr>
      <vt:lpstr>投影片 19</vt:lpstr>
      <vt:lpstr>投影片 20</vt:lpstr>
      <vt:lpstr>Pray for Japan (311日本大地震)</vt:lpstr>
      <vt:lpstr>投影片 22</vt:lpstr>
      <vt:lpstr>投影片 23</vt:lpstr>
      <vt:lpstr>投影片 24</vt:lpstr>
      <vt:lpstr>投影片 25</vt:lpstr>
      <vt:lpstr>Stage 3 – GWC pupils visited Tainan</vt:lpstr>
      <vt:lpstr>投影片 27</vt:lpstr>
      <vt:lpstr>投影片 28</vt:lpstr>
      <vt:lpstr>投影片 29</vt:lpstr>
      <vt:lpstr>投影片 30</vt:lpstr>
      <vt:lpstr>投影片 31</vt:lpstr>
      <vt:lpstr>Stage 4 – CHJH pupils visited Scotland</vt:lpstr>
      <vt:lpstr>Really excited…</vt:lpstr>
      <vt:lpstr>投影片 34</vt:lpstr>
      <vt:lpstr>投影片 35</vt:lpstr>
      <vt:lpstr>投影片 36</vt:lpstr>
      <vt:lpstr>投影片 37</vt:lpstr>
      <vt:lpstr>投影片 38</vt:lpstr>
      <vt:lpstr>投影片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Edinburgh? Tainan?</dc:title>
  <dc:creator>Hsiaoyun</dc:creator>
  <cp:lastModifiedBy>Hsiaoyun</cp:lastModifiedBy>
  <cp:revision>105</cp:revision>
  <dcterms:created xsi:type="dcterms:W3CDTF">2012-10-11T06:04:10Z</dcterms:created>
  <dcterms:modified xsi:type="dcterms:W3CDTF">2012-11-26T19:32:20Z</dcterms:modified>
</cp:coreProperties>
</file>